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0"/>
  </p:notesMasterIdLst>
  <p:sldIdLst>
    <p:sldId id="256" r:id="rId3"/>
    <p:sldId id="404" r:id="rId4"/>
    <p:sldId id="370" r:id="rId5"/>
    <p:sldId id="302" r:id="rId6"/>
    <p:sldId id="342" r:id="rId7"/>
    <p:sldId id="299" r:id="rId8"/>
    <p:sldId id="341" r:id="rId9"/>
    <p:sldId id="403" r:id="rId10"/>
    <p:sldId id="384" r:id="rId11"/>
    <p:sldId id="385" r:id="rId12"/>
    <p:sldId id="308" r:id="rId13"/>
    <p:sldId id="397" r:id="rId14"/>
    <p:sldId id="398" r:id="rId15"/>
    <p:sldId id="310" r:id="rId16"/>
    <p:sldId id="400" r:id="rId17"/>
    <p:sldId id="392" r:id="rId18"/>
    <p:sldId id="363" r:id="rId19"/>
    <p:sldId id="393" r:id="rId20"/>
    <p:sldId id="377" r:id="rId21"/>
    <p:sldId id="394" r:id="rId22"/>
    <p:sldId id="387" r:id="rId23"/>
    <p:sldId id="376" r:id="rId24"/>
    <p:sldId id="395" r:id="rId25"/>
    <p:sldId id="396" r:id="rId26"/>
    <p:sldId id="391" r:id="rId27"/>
    <p:sldId id="399" r:id="rId28"/>
    <p:sldId id="365"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776B45-8EFF-44F6-8606-EEB9F69EC177}">
          <p14:sldIdLst>
            <p14:sldId id="256"/>
            <p14:sldId id="404"/>
            <p14:sldId id="370"/>
            <p14:sldId id="302"/>
            <p14:sldId id="342"/>
            <p14:sldId id="299"/>
            <p14:sldId id="341"/>
            <p14:sldId id="403"/>
            <p14:sldId id="384"/>
            <p14:sldId id="385"/>
            <p14:sldId id="308"/>
            <p14:sldId id="397"/>
            <p14:sldId id="398"/>
            <p14:sldId id="310"/>
            <p14:sldId id="400"/>
          </p14:sldIdLst>
        </p14:section>
        <p14:section name="Untitled Section" id="{487ED92C-4A54-4C9D-B7AC-C00ADB4C6821}">
          <p14:sldIdLst>
            <p14:sldId id="392"/>
            <p14:sldId id="363"/>
            <p14:sldId id="393"/>
            <p14:sldId id="377"/>
            <p14:sldId id="394"/>
            <p14:sldId id="387"/>
            <p14:sldId id="376"/>
            <p14:sldId id="395"/>
            <p14:sldId id="396"/>
            <p14:sldId id="391"/>
            <p14:sldId id="399"/>
            <p14:sldId id="3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a" initials="T"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BCBF"/>
    <a:srgbClr val="C93135"/>
    <a:srgbClr val="B62C2F"/>
    <a:srgbClr val="952737"/>
    <a:srgbClr val="A40000"/>
    <a:srgbClr val="CC0000"/>
    <a:srgbClr val="AD2D3F"/>
    <a:srgbClr val="C02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5376" autoAdjust="0"/>
  </p:normalViewPr>
  <p:slideViewPr>
    <p:cSldViewPr>
      <p:cViewPr varScale="1">
        <p:scale>
          <a:sx n="88" d="100"/>
          <a:sy n="88" d="100"/>
        </p:scale>
        <p:origin x="1518"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29T17:48:28.776" idx="8">
    <p:pos x="10" y="10"/>
    <p:text>ეს და შემდეგი სლაიდიც ერთი და იგივე სხვადასხვა სტილის უბრალოდ, თქვენ აირჩიეთ, ან თუ არც ერთი მოგწონთ მითხარით როგორ შევცვალო :), იგივე პრინციპით იქნება სამივე სცანარის სლაიდები, ორ ვერსიად</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10-29T17:39:33.819" idx="7">
    <p:pos x="10" y="10"/>
    <p:text>აქტივობები და ვადები გაკეთებულია ორ ორ სლაიდად ორ ვარიანტად (21-22 და 23-24 სლაიდები), რომელიც მოგეწონებათ ის დავტოვოთ, თუ არც ერთი მაშინ მითხარით როგორი გინდათ რომ იყოს და შევეცდები გავაკეთო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1" csCatId="colorful" phldr="1"/>
      <dgm:spPr/>
      <dgm:t>
        <a:bodyPr/>
        <a:lstStyle/>
        <a:p>
          <a:endParaRPr lang="en-US"/>
        </a:p>
      </dgm:t>
    </dgm:pt>
    <dgm:pt modelId="{70FEEDF0-9ED0-4D7F-AB97-F24DEA096723}">
      <dgm:prSet phldrT="[Text]"/>
      <dgm:spPr/>
      <dgm:t>
        <a:bodyPr/>
        <a:lstStyle/>
        <a:p>
          <a:r>
            <a:rPr lang="ka-GE" b="1" dirty="0" smtClean="0">
              <a:solidFill>
                <a:schemeClr val="bg2"/>
              </a:solidFill>
            </a:rPr>
            <a:t>თებერვალი, 2011</a:t>
          </a:r>
          <a:endParaRPr lang="en-US" b="1" dirty="0">
            <a:solidFill>
              <a:schemeClr val="bg2"/>
            </a:solidFill>
          </a:endParaRPr>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3983B1D4-E9F3-40E6-BD23-7E703B845062}">
      <dgm:prSet phldrT="[Text]" custT="1"/>
      <dgm:spPr/>
      <dgm:t>
        <a:bodyPr/>
        <a:lstStyle/>
        <a:p>
          <a:r>
            <a:rPr lang="ka-GE" sz="1500" dirty="0" smtClean="0">
              <a:solidFill>
                <a:schemeClr val="accent2">
                  <a:lumMod val="50000"/>
                </a:schemeClr>
              </a:solidFill>
              <a:cs typeface="Arial" pitchFamily="34" charset="0"/>
            </a:rPr>
            <a:t>ჯდესს-ის კონცეფციის შემუშავება და შეთანხმება - </a:t>
          </a:r>
          <a:r>
            <a:rPr lang="ka-GE" sz="1500" b="1" dirty="0" smtClean="0">
              <a:solidFill>
                <a:schemeClr val="accent2">
                  <a:lumMod val="50000"/>
                </a:schemeClr>
              </a:solidFill>
              <a:cs typeface="Arial" pitchFamily="34" charset="0"/>
            </a:rPr>
            <a:t>თებერვალი, 2011 წ.</a:t>
          </a:r>
          <a:endParaRPr lang="en-US" sz="1500" b="1" dirty="0">
            <a:solidFill>
              <a:schemeClr val="accent2">
                <a:lumMod val="50000"/>
              </a:schemeClr>
            </a:solidFill>
          </a:endParaRPr>
        </a:p>
      </dgm:t>
    </dgm:pt>
    <dgm:pt modelId="{4F492F41-738A-495A-BD66-62C92425C206}" type="parTrans" cxnId="{EE2D7EB0-2491-4620-9484-128EFCB0CCFB}">
      <dgm:prSet/>
      <dgm:spPr/>
      <dgm:t>
        <a:bodyPr/>
        <a:lstStyle/>
        <a:p>
          <a:endParaRPr lang="en-US"/>
        </a:p>
      </dgm:t>
    </dgm:pt>
    <dgm:pt modelId="{C87237CF-A497-41CE-A1FA-5B148B026A29}" type="sibTrans" cxnId="{EE2D7EB0-2491-4620-9484-128EFCB0CCFB}">
      <dgm:prSet/>
      <dgm:spPr/>
      <dgm:t>
        <a:bodyPr/>
        <a:lstStyle/>
        <a:p>
          <a:endParaRPr lang="en-US"/>
        </a:p>
      </dgm:t>
    </dgm:pt>
    <dgm:pt modelId="{902514D4-9367-48BD-AB98-415C361E8095}">
      <dgm:prSet phldrT="[Text]"/>
      <dgm:spPr/>
      <dgm:t>
        <a:bodyPr/>
        <a:lstStyle/>
        <a:p>
          <a:r>
            <a:rPr lang="ka-GE" b="1" dirty="0" smtClean="0">
              <a:solidFill>
                <a:schemeClr val="bg2"/>
              </a:solidFill>
            </a:rPr>
            <a:t>აპრილი, 2011</a:t>
          </a:r>
          <a:endParaRPr lang="en-US" b="1" dirty="0">
            <a:solidFill>
              <a:schemeClr val="bg2"/>
            </a:solidFill>
          </a:endParaRPr>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BCC44E0D-2E84-42AD-BFBC-B1DB0B59B688}">
      <dgm:prSet phldrT="[Text]" custT="1"/>
      <dgm:spPr/>
      <dgm:t>
        <a:bodyPr/>
        <a:lstStyle/>
        <a:p>
          <a:r>
            <a:rPr lang="ka-GE" sz="1500" dirty="0" smtClean="0">
              <a:solidFill>
                <a:schemeClr val="accent2">
                  <a:lumMod val="50000"/>
                </a:schemeClr>
              </a:solidFill>
              <a:cs typeface="Arial" pitchFamily="34" charset="0"/>
            </a:rPr>
            <a:t>პირველი პროდუქტი: ”შემთხვევების რეგისტრაციის მოდულის” გაშვება - </a:t>
          </a:r>
          <a:r>
            <a:rPr lang="ka-GE" sz="1500" b="1" dirty="0" smtClean="0">
              <a:solidFill>
                <a:schemeClr val="accent2">
                  <a:lumMod val="50000"/>
                </a:schemeClr>
              </a:solidFill>
              <a:cs typeface="Arial" pitchFamily="34" charset="0"/>
            </a:rPr>
            <a:t>აპრილი, 2011 წ.</a:t>
          </a:r>
          <a:endParaRPr lang="en-US" sz="1500" b="1" dirty="0">
            <a:solidFill>
              <a:schemeClr val="accent2">
                <a:lumMod val="50000"/>
              </a:schemeClr>
            </a:solidFill>
            <a:cs typeface="Arial" pitchFamily="34" charset="0"/>
          </a:endParaRPr>
        </a:p>
      </dgm:t>
    </dgm:pt>
    <dgm:pt modelId="{7E0E6D07-FB18-4817-BC96-566987AEC0E5}" type="parTrans" cxnId="{664DFF4C-E1B0-4AE3-9A2D-2413214F1402}">
      <dgm:prSet/>
      <dgm:spPr/>
      <dgm:t>
        <a:bodyPr/>
        <a:lstStyle/>
        <a:p>
          <a:endParaRPr lang="en-US"/>
        </a:p>
      </dgm:t>
    </dgm:pt>
    <dgm:pt modelId="{B6560097-BCA9-4F02-8ED2-12737AEC23F1}" type="sibTrans" cxnId="{664DFF4C-E1B0-4AE3-9A2D-2413214F1402}">
      <dgm:prSet/>
      <dgm:spPr/>
      <dgm:t>
        <a:bodyPr/>
        <a:lstStyle/>
        <a:p>
          <a:endParaRPr lang="en-US"/>
        </a:p>
      </dgm:t>
    </dgm:pt>
    <dgm:pt modelId="{42DDB17B-32B6-4380-AEA0-A9CDCE0F4C58}">
      <dgm:prSet phldrT="[Text]"/>
      <dgm:spPr/>
      <dgm:t>
        <a:bodyPr/>
        <a:lstStyle/>
        <a:p>
          <a:r>
            <a:rPr lang="ka-GE" b="1" dirty="0" smtClean="0">
              <a:solidFill>
                <a:schemeClr val="bg2"/>
              </a:solidFill>
            </a:rPr>
            <a:t>ოქტომბერი, 2014</a:t>
          </a:r>
          <a:endParaRPr lang="en-US" b="1" dirty="0">
            <a:solidFill>
              <a:schemeClr val="bg2"/>
            </a:solidFill>
          </a:endParaRPr>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8DC3B0AC-5266-485C-BEE0-5EA316ED6351}">
      <dgm:prSet phldrT="[Text]" custT="1"/>
      <dgm:spPr/>
      <dgm:t>
        <a:bodyPr/>
        <a:lstStyle/>
        <a:p>
          <a:r>
            <a:rPr lang="ka-GE" sz="1500" b="1" dirty="0" smtClean="0">
              <a:solidFill>
                <a:schemeClr val="accent2">
                  <a:lumMod val="50000"/>
                </a:schemeClr>
              </a:solidFill>
              <a:cs typeface="Arial" pitchFamily="34" charset="0"/>
            </a:rPr>
            <a:t>ოქტომბერი, 2014 წ. </a:t>
          </a:r>
          <a:r>
            <a:rPr lang="ka-GE" sz="1500" dirty="0" smtClean="0">
              <a:solidFill>
                <a:schemeClr val="accent2">
                  <a:lumMod val="50000"/>
                </a:schemeClr>
              </a:solidFill>
              <a:cs typeface="Arial" pitchFamily="34" charset="0"/>
            </a:rPr>
            <a:t>- სულ შემუშავებულია:  31</a:t>
          </a:r>
          <a:r>
            <a:rPr lang="en-US" sz="1500" dirty="0" smtClean="0">
              <a:solidFill>
                <a:schemeClr val="accent2">
                  <a:lumMod val="50000"/>
                </a:schemeClr>
              </a:solidFill>
              <a:cs typeface="Arial" pitchFamily="34" charset="0"/>
            </a:rPr>
            <a:t> </a:t>
          </a:r>
          <a:r>
            <a:rPr lang="ka-GE" sz="1500" dirty="0" smtClean="0">
              <a:solidFill>
                <a:schemeClr val="accent2">
                  <a:lumMod val="50000"/>
                </a:schemeClr>
              </a:solidFill>
              <a:cs typeface="Arial" pitchFamily="34" charset="0"/>
            </a:rPr>
            <a:t>მოდული, მ.შ. </a:t>
          </a:r>
          <a:r>
            <a:rPr lang="ka-GE" sz="1500" dirty="0" smtClean="0">
              <a:solidFill>
                <a:schemeClr val="accent2">
                  <a:lumMod val="50000"/>
                </a:schemeClr>
              </a:solidFill>
              <a:cs typeface="Arial" pitchFamily="34" charset="0"/>
            </a:rPr>
            <a:t>ფუნქციონირებს  </a:t>
          </a:r>
          <a:r>
            <a:rPr lang="ka-GE" sz="1500" dirty="0" smtClean="0">
              <a:solidFill>
                <a:schemeClr val="accent2">
                  <a:lumMod val="50000"/>
                </a:schemeClr>
              </a:solidFill>
              <a:cs typeface="Arial" pitchFamily="34" charset="0"/>
            </a:rPr>
            <a:t>- </a:t>
          </a:r>
          <a:r>
            <a:rPr lang="ka-GE" sz="1500" dirty="0" smtClean="0">
              <a:solidFill>
                <a:schemeClr val="accent2">
                  <a:lumMod val="50000"/>
                </a:schemeClr>
              </a:solidFill>
              <a:cs typeface="Arial" pitchFamily="34" charset="0"/>
            </a:rPr>
            <a:t>28                         1 პილოტირების და                           2 დეველოპმენტის ეტაპზე</a:t>
          </a:r>
          <a:endParaRPr lang="en-US" sz="1500" dirty="0">
            <a:solidFill>
              <a:schemeClr val="accent2">
                <a:lumMod val="50000"/>
              </a:schemeClr>
            </a:solidFill>
            <a:cs typeface="Arial" pitchFamily="34" charset="0"/>
          </a:endParaRPr>
        </a:p>
      </dgm:t>
    </dgm:pt>
    <dgm:pt modelId="{4AF62E0A-68C0-4E36-A271-5E981705ABD4}" type="parTrans" cxnId="{D9AB0AE6-F18B-4A70-BFB4-908F5D928CC4}">
      <dgm:prSet/>
      <dgm:spPr/>
      <dgm:t>
        <a:bodyPr/>
        <a:lstStyle/>
        <a:p>
          <a:endParaRPr lang="en-US"/>
        </a:p>
      </dgm:t>
    </dgm:pt>
    <dgm:pt modelId="{09B5E930-7BFA-4193-A015-8BA2F8D85EED}" type="sibTrans" cxnId="{D9AB0AE6-F18B-4A70-BFB4-908F5D928CC4}">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t>
        <a:bodyPr/>
        <a:lstStyle/>
        <a:p>
          <a:endParaRPr lang="en-US"/>
        </a:p>
      </dgm:t>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custAng="2331309" custLinFactNeighborX="-44385" custLinFactNeighborY="28034"/>
      <dgm:spPr>
        <a:solidFill>
          <a:schemeClr val="accent2">
            <a:lumMod val="75000"/>
          </a:schemeClr>
        </a:solidFill>
      </dgm:spPr>
      <dgm:t>
        <a:bodyPr/>
        <a:lstStyle/>
        <a:p>
          <a:endParaRPr lang="en-US"/>
        </a:p>
      </dgm:t>
    </dgm:pt>
    <dgm:pt modelId="{82171282-A646-4576-AB4C-5C8A06136ED3}" type="pres">
      <dgm:prSet presAssocID="{70FEEDF0-9ED0-4D7F-AB97-F24DEA096723}" presName="Child1" presStyleLbl="revTx" presStyleIdx="0" presStyleCnt="6" custScaleX="199049" custLinFactNeighborX="-22343" custLinFactNeighborY="63227">
        <dgm:presLayoutVars>
          <dgm:chMax val="0"/>
          <dgm:chPref val="0"/>
          <dgm:bulletEnabled val="1"/>
        </dgm:presLayoutVars>
      </dgm:prSet>
      <dgm:spPr/>
      <dgm:t>
        <a:bodyPr/>
        <a:lstStyle/>
        <a:p>
          <a:endParaRPr lang="en-US"/>
        </a:p>
      </dgm:t>
    </dgm:pt>
    <dgm:pt modelId="{2B9101F4-B5D1-4AB7-BC83-753D06A88415}" type="pres">
      <dgm:prSet presAssocID="{70FEEDF0-9ED0-4D7F-AB97-F24DEA096723}" presName="Parent1" presStyleLbl="revTx" presStyleIdx="1" presStyleCnt="6" custScaleX="72795" custLinFactNeighborX="-73717" custLinFactNeighborY="75486">
        <dgm:presLayoutVars>
          <dgm:chMax val="1"/>
          <dgm:chPref val="1"/>
          <dgm:bulletEnabled val="1"/>
        </dgm:presLayoutVars>
      </dgm:prSet>
      <dgm:spPr/>
      <dgm:t>
        <a:bodyPr/>
        <a:lstStyle/>
        <a:p>
          <a:endParaRPr lang="en-US"/>
        </a:p>
      </dgm:t>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custAng="19721930" custLinFactNeighborX="-28669" custLinFactNeighborY="18306"/>
      <dgm:spPr/>
    </dgm:pt>
    <dgm:pt modelId="{47FC99C1-6CDC-4E5F-82DC-8138B26E8725}" type="pres">
      <dgm:prSet presAssocID="{902514D4-9367-48BD-AB98-415C361E8095}" presName="Child2" presStyleLbl="revTx" presStyleIdx="2" presStyleCnt="6" custScaleX="202320" custLinFactNeighborX="26191" custLinFactNeighborY="52745">
        <dgm:presLayoutVars>
          <dgm:chMax val="0"/>
          <dgm:chPref val="0"/>
          <dgm:bulletEnabled val="1"/>
        </dgm:presLayoutVars>
      </dgm:prSet>
      <dgm:spPr/>
      <dgm:t>
        <a:bodyPr/>
        <a:lstStyle/>
        <a:p>
          <a:endParaRPr lang="en-US"/>
        </a:p>
      </dgm:t>
    </dgm:pt>
    <dgm:pt modelId="{4E0AE086-AABF-4A0E-98D0-5626D79C154F}" type="pres">
      <dgm:prSet presAssocID="{902514D4-9367-48BD-AB98-415C361E8095}" presName="Parent2" presStyleLbl="revTx" presStyleIdx="3" presStyleCnt="6" custLinFactNeighborX="-32297" custLinFactNeighborY="82672">
        <dgm:presLayoutVars>
          <dgm:chMax val="1"/>
          <dgm:chPref val="1"/>
          <dgm:bulletEnabled val="1"/>
        </dgm:presLayoutVars>
      </dgm:prSet>
      <dgm:spPr/>
      <dgm:t>
        <a:bodyPr/>
        <a:lstStyle/>
        <a:p>
          <a:endParaRPr lang="en-US"/>
        </a:p>
      </dgm:t>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custAng="851649" custLinFactNeighborX="-47048" custLinFactNeighborY="17633"/>
      <dgm:spPr>
        <a:solidFill>
          <a:srgbClr val="A40000"/>
        </a:solidFill>
      </dgm:spPr>
      <dgm:t>
        <a:bodyPr/>
        <a:lstStyle/>
        <a:p>
          <a:endParaRPr lang="en-US"/>
        </a:p>
      </dgm:t>
    </dgm:pt>
    <dgm:pt modelId="{4708EA16-D5C5-4EE2-8A83-5B988D03B274}" type="pres">
      <dgm:prSet presAssocID="{42DDB17B-32B6-4380-AEA0-A9CDCE0F4C58}" presName="Child3" presStyleLbl="revTx" presStyleIdx="4" presStyleCnt="6" custScaleX="198510" custLinFactNeighborX="-22036" custLinFactNeighborY="37408">
        <dgm:presLayoutVars>
          <dgm:chMax val="0"/>
          <dgm:chPref val="0"/>
          <dgm:bulletEnabled val="1"/>
        </dgm:presLayoutVars>
      </dgm:prSet>
      <dgm:spPr/>
      <dgm:t>
        <a:bodyPr/>
        <a:lstStyle/>
        <a:p>
          <a:endParaRPr lang="en-US"/>
        </a:p>
      </dgm:t>
    </dgm:pt>
    <dgm:pt modelId="{6AED50E6-1C35-4B77-9E90-501897F8F6D8}" type="pres">
      <dgm:prSet presAssocID="{42DDB17B-32B6-4380-AEA0-A9CDCE0F4C58}" presName="Parent3" presStyleLbl="revTx" presStyleIdx="5" presStyleCnt="6" custLinFactNeighborX="-75025" custLinFactNeighborY="69990">
        <dgm:presLayoutVars>
          <dgm:chMax val="1"/>
          <dgm:chPref val="1"/>
          <dgm:bulletEnabled val="1"/>
        </dgm:presLayoutVars>
      </dgm:prSet>
      <dgm:spPr/>
      <dgm:t>
        <a:bodyPr/>
        <a:lstStyle/>
        <a:p>
          <a:endParaRPr lang="en-US"/>
        </a:p>
      </dgm:t>
    </dgm:pt>
  </dgm:ptLst>
  <dgm:cxnLst>
    <dgm:cxn modelId="{C1BDE2FD-1BEB-4C52-96C3-86317457713F}" type="presOf" srcId="{3983B1D4-E9F3-40E6-BD23-7E703B845062}" destId="{82171282-A646-4576-AB4C-5C8A06136ED3}" srcOrd="0" destOrd="0" presId="urn:microsoft.com/office/officeart/2009/layout/CircleArrowProcess"/>
    <dgm:cxn modelId="{664DFF4C-E1B0-4AE3-9A2D-2413214F1402}" srcId="{902514D4-9367-48BD-AB98-415C361E8095}" destId="{BCC44E0D-2E84-42AD-BFBC-B1DB0B59B688}" srcOrd="0" destOrd="0" parTransId="{7E0E6D07-FB18-4817-BC96-566987AEC0E5}" sibTransId="{B6560097-BCA9-4F02-8ED2-12737AEC23F1}"/>
    <dgm:cxn modelId="{EE2D7EB0-2491-4620-9484-128EFCB0CCFB}" srcId="{70FEEDF0-9ED0-4D7F-AB97-F24DEA096723}" destId="{3983B1D4-E9F3-40E6-BD23-7E703B845062}" srcOrd="0" destOrd="0" parTransId="{4F492F41-738A-495A-BD66-62C92425C206}" sibTransId="{C87237CF-A497-41CE-A1FA-5B148B026A29}"/>
    <dgm:cxn modelId="{A4FBB31E-BE70-4EF5-BAF8-BEBE5F649B6D}" type="presOf" srcId="{42DDB17B-32B6-4380-AEA0-A9CDCE0F4C58}" destId="{6AED50E6-1C35-4B77-9E90-501897F8F6D8}" srcOrd="0" destOrd="0" presId="urn:microsoft.com/office/officeart/2009/layout/CircleArrowProcess"/>
    <dgm:cxn modelId="{3F0062ED-D738-4D93-95F0-130957164550}" type="presOf" srcId="{8DC3B0AC-5266-485C-BEE0-5EA316ED6351}" destId="{4708EA16-D5C5-4EE2-8A83-5B988D03B274}" srcOrd="0" destOrd="0" presId="urn:microsoft.com/office/officeart/2009/layout/CircleArrowProcess"/>
    <dgm:cxn modelId="{EC73D28B-E1B0-4A21-84D6-9486C56E714D}" srcId="{9EFDE1E0-36B2-42FD-8BC1-DEC0FAC5CDC6}" destId="{902514D4-9367-48BD-AB98-415C361E8095}" srcOrd="1" destOrd="0" parTransId="{8583B2DE-149D-4FA0-B8A4-627F65C95D74}" sibTransId="{E602F495-06AD-4078-A149-C6C8558402F7}"/>
    <dgm:cxn modelId="{AECB1374-BFE2-4F0D-80EC-6AC5C78B1BB1}" type="presOf" srcId="{BCC44E0D-2E84-42AD-BFBC-B1DB0B59B688}" destId="{47FC99C1-6CDC-4E5F-82DC-8138B26E8725}" srcOrd="0" destOrd="0" presId="urn:microsoft.com/office/officeart/2009/layout/CircleArrowProcess"/>
    <dgm:cxn modelId="{1CCA5953-FADF-41A8-ABFE-41EDB1C99FF4}" type="presOf" srcId="{9EFDE1E0-36B2-42FD-8BC1-DEC0FAC5CDC6}" destId="{0746AFD6-81AF-4A03-965B-E5FD2AC99902}" srcOrd="0" destOrd="0" presId="urn:microsoft.com/office/officeart/2009/layout/CircleArrowProcess"/>
    <dgm:cxn modelId="{D9AB0AE6-F18B-4A70-BFB4-908F5D928CC4}" srcId="{42DDB17B-32B6-4380-AEA0-A9CDCE0F4C58}" destId="{8DC3B0AC-5266-485C-BEE0-5EA316ED6351}" srcOrd="0" destOrd="0" parTransId="{4AF62E0A-68C0-4E36-A271-5E981705ABD4}" sibTransId="{09B5E930-7BFA-4193-A015-8BA2F8D85EED}"/>
    <dgm:cxn modelId="{72595746-1754-48CE-9272-05ECB7A08565}" type="presOf" srcId="{70FEEDF0-9ED0-4D7F-AB97-F24DEA096723}" destId="{2B9101F4-B5D1-4AB7-BC83-753D06A88415}" srcOrd="0" destOrd="0" presId="urn:microsoft.com/office/officeart/2009/layout/CircleArrowProcess"/>
    <dgm:cxn modelId="{AF0C306B-9F70-42E2-B293-641DD6E4E0E1}" type="presOf" srcId="{902514D4-9367-48BD-AB98-415C361E8095}" destId="{4E0AE086-AABF-4A0E-98D0-5626D79C154F}" srcOrd="0" destOrd="0" presId="urn:microsoft.com/office/officeart/2009/layout/CircleArrowProcess"/>
    <dgm:cxn modelId="{103B6B91-8CC9-4D40-B800-3DD59F11CB88}" srcId="{9EFDE1E0-36B2-42FD-8BC1-DEC0FAC5CDC6}" destId="{42DDB17B-32B6-4380-AEA0-A9CDCE0F4C58}" srcOrd="2" destOrd="0" parTransId="{0542F929-D3C4-4E9C-A3C8-6EF7FF18FFBD}" sibTransId="{B503D57E-B88B-42C1-9990-439FB88B1A35}"/>
    <dgm:cxn modelId="{26755254-41E9-4B8D-9575-AED9C008015C}" srcId="{9EFDE1E0-36B2-42FD-8BC1-DEC0FAC5CDC6}" destId="{70FEEDF0-9ED0-4D7F-AB97-F24DEA096723}" srcOrd="0" destOrd="0" parTransId="{6A0DD80F-58E3-4F5A-8C14-0C7F080FC469}" sibTransId="{5AEE57B6-452E-4D6B-9FEC-128B713CC6B5}"/>
    <dgm:cxn modelId="{DA8EDC1B-025D-4278-A93F-0C38BD3B65F4}" type="presParOf" srcId="{0746AFD6-81AF-4A03-965B-E5FD2AC99902}" destId="{B8A5ADE6-C095-47F2-9BD8-3724EF926095}" srcOrd="0" destOrd="0" presId="urn:microsoft.com/office/officeart/2009/layout/CircleArrowProcess"/>
    <dgm:cxn modelId="{FF7E4134-B71A-42DF-9C19-EB0B1A3477A8}" type="presParOf" srcId="{B8A5ADE6-C095-47F2-9BD8-3724EF926095}" destId="{8BB83C97-51F0-45C6-863A-E48679F22BC5}" srcOrd="0" destOrd="0" presId="urn:microsoft.com/office/officeart/2009/layout/CircleArrowProcess"/>
    <dgm:cxn modelId="{2FE99365-146F-4DC7-A57F-FD6AFDC216C8}" type="presParOf" srcId="{0746AFD6-81AF-4A03-965B-E5FD2AC99902}" destId="{82171282-A646-4576-AB4C-5C8A06136ED3}" srcOrd="1" destOrd="0" presId="urn:microsoft.com/office/officeart/2009/layout/CircleArrowProcess"/>
    <dgm:cxn modelId="{B09D46E5-0DAD-4FCD-9CD7-68E1784BA48E}" type="presParOf" srcId="{0746AFD6-81AF-4A03-965B-E5FD2AC99902}" destId="{2B9101F4-B5D1-4AB7-BC83-753D06A88415}" srcOrd="2" destOrd="0" presId="urn:microsoft.com/office/officeart/2009/layout/CircleArrowProcess"/>
    <dgm:cxn modelId="{5B405172-BF22-4C51-9651-97034C75C998}" type="presParOf" srcId="{0746AFD6-81AF-4A03-965B-E5FD2AC99902}" destId="{49C4C8C0-A665-47B8-AD0B-A80BD66447C9}" srcOrd="3" destOrd="0" presId="urn:microsoft.com/office/officeart/2009/layout/CircleArrowProcess"/>
    <dgm:cxn modelId="{973AC643-BB25-4435-900E-7DBF54D6449B}" type="presParOf" srcId="{49C4C8C0-A665-47B8-AD0B-A80BD66447C9}" destId="{12D2183B-C8C1-4ADD-8BFA-63A0024D79DB}" srcOrd="0" destOrd="0" presId="urn:microsoft.com/office/officeart/2009/layout/CircleArrowProcess"/>
    <dgm:cxn modelId="{FAB59E03-E732-435D-AE16-97EA390F3FFC}" type="presParOf" srcId="{0746AFD6-81AF-4A03-965B-E5FD2AC99902}" destId="{47FC99C1-6CDC-4E5F-82DC-8138B26E8725}" srcOrd="4" destOrd="0" presId="urn:microsoft.com/office/officeart/2009/layout/CircleArrowProcess"/>
    <dgm:cxn modelId="{9627131B-F7BE-4D1E-BAD3-4332C36C309F}" type="presParOf" srcId="{0746AFD6-81AF-4A03-965B-E5FD2AC99902}" destId="{4E0AE086-AABF-4A0E-98D0-5626D79C154F}" srcOrd="5" destOrd="0" presId="urn:microsoft.com/office/officeart/2009/layout/CircleArrowProcess"/>
    <dgm:cxn modelId="{5CE68F11-278C-478C-8D59-6D2DABD662B4}" type="presParOf" srcId="{0746AFD6-81AF-4A03-965B-E5FD2AC99902}" destId="{C57F095C-D392-4DF1-8FBB-9D795D0570B7}" srcOrd="6" destOrd="0" presId="urn:microsoft.com/office/officeart/2009/layout/CircleArrowProcess"/>
    <dgm:cxn modelId="{CD84B98A-23C5-4C61-9076-C4531DC81CF9}" type="presParOf" srcId="{C57F095C-D392-4DF1-8FBB-9D795D0570B7}" destId="{339FCDE6-ACB1-4FC6-B770-034DE4C59DA1}" srcOrd="0" destOrd="0" presId="urn:microsoft.com/office/officeart/2009/layout/CircleArrowProcess"/>
    <dgm:cxn modelId="{D7785449-10D7-41F3-8896-6DAE2BE4BCA1}" type="presParOf" srcId="{0746AFD6-81AF-4A03-965B-E5FD2AC99902}" destId="{4708EA16-D5C5-4EE2-8A83-5B988D03B274}" srcOrd="7" destOrd="0" presId="urn:microsoft.com/office/officeart/2009/layout/CircleArrowProcess"/>
    <dgm:cxn modelId="{CDCA3925-FB11-4BF1-9BFA-B8A6F4BCC7CF}" type="presParOf" srcId="{0746AFD6-81AF-4A03-965B-E5FD2AC99902}" destId="{6AED50E6-1C35-4B77-9E90-501897F8F6D8}" srcOrd="8"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3C97-51F0-45C6-863A-E48679F22BC5}">
      <dsp:nvSpPr>
        <dsp:cNvPr id="0" name=""/>
        <dsp:cNvSpPr/>
      </dsp:nvSpPr>
      <dsp:spPr>
        <a:xfrm rot="2331309">
          <a:off x="-553581" y="786080"/>
          <a:ext cx="2803597" cy="2804024"/>
        </a:xfrm>
        <a:prstGeom prst="circularArrow">
          <a:avLst>
            <a:gd name="adj1" fmla="val 10980"/>
            <a:gd name="adj2" fmla="val 1142322"/>
            <a:gd name="adj3" fmla="val 4500000"/>
            <a:gd name="adj4" fmla="val 10800000"/>
            <a:gd name="adj5" fmla="val 125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171282-A646-4576-AB4C-5C8A06136ED3}">
      <dsp:nvSpPr>
        <dsp:cNvPr id="0" name=""/>
        <dsp:cNvSpPr/>
      </dsp:nvSpPr>
      <dsp:spPr>
        <a:xfrm>
          <a:off x="2285993" y="1545155"/>
          <a:ext cx="3348319"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kern="1200" dirty="0" smtClean="0">
              <a:solidFill>
                <a:schemeClr val="accent2">
                  <a:lumMod val="50000"/>
                </a:schemeClr>
              </a:solidFill>
              <a:cs typeface="Arial" pitchFamily="34" charset="0"/>
            </a:rPr>
            <a:t>ჯდესს-ის კონცეფციის შემუშავება და შეთანხმება - </a:t>
          </a:r>
          <a:r>
            <a:rPr lang="ka-GE" sz="1500" b="1" kern="1200" dirty="0" smtClean="0">
              <a:solidFill>
                <a:schemeClr val="accent2">
                  <a:lumMod val="50000"/>
                </a:schemeClr>
              </a:solidFill>
              <a:cs typeface="Arial" pitchFamily="34" charset="0"/>
            </a:rPr>
            <a:t>თებერვალი, 2011 წ.</a:t>
          </a:r>
          <a:endParaRPr lang="en-US" sz="1500" b="1" kern="1200" dirty="0">
            <a:solidFill>
              <a:schemeClr val="accent2">
                <a:lumMod val="50000"/>
              </a:schemeClr>
            </a:solidFill>
          </a:endParaRPr>
        </a:p>
      </dsp:txBody>
      <dsp:txXfrm>
        <a:off x="2285993" y="1545155"/>
        <a:ext cx="3348319" cy="1121842"/>
      </dsp:txXfrm>
    </dsp:sp>
    <dsp:sp modelId="{2B9101F4-B5D1-4AB7-BC83-753D06A88415}">
      <dsp:nvSpPr>
        <dsp:cNvPr id="0" name=""/>
        <dsp:cNvSpPr/>
      </dsp:nvSpPr>
      <dsp:spPr>
        <a:xfrm>
          <a:off x="373955" y="1600197"/>
          <a:ext cx="1134077"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თებერვალი, 2011</a:t>
          </a:r>
          <a:endParaRPr lang="en-US" sz="1500" b="1" kern="1200" dirty="0">
            <a:solidFill>
              <a:schemeClr val="bg2"/>
            </a:solidFill>
          </a:endParaRPr>
        </a:p>
      </dsp:txBody>
      <dsp:txXfrm>
        <a:off x="373955" y="1600197"/>
        <a:ext cx="1134077" cy="778766"/>
      </dsp:txXfrm>
    </dsp:sp>
    <dsp:sp modelId="{12D2183B-C8C1-4ADD-8BFA-63A0024D79DB}">
      <dsp:nvSpPr>
        <dsp:cNvPr id="0" name=""/>
        <dsp:cNvSpPr/>
      </dsp:nvSpPr>
      <dsp:spPr>
        <a:xfrm rot="19721930">
          <a:off x="-891657" y="2124424"/>
          <a:ext cx="2803597" cy="2804024"/>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FC99C1-6CDC-4E5F-82DC-8138B26E8725}">
      <dsp:nvSpPr>
        <dsp:cNvPr id="0" name=""/>
        <dsp:cNvSpPr/>
      </dsp:nvSpPr>
      <dsp:spPr>
        <a:xfrm>
          <a:off x="2295685" y="3048003"/>
          <a:ext cx="3403342"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kern="1200" dirty="0" smtClean="0">
              <a:solidFill>
                <a:schemeClr val="accent2">
                  <a:lumMod val="50000"/>
                </a:schemeClr>
              </a:solidFill>
              <a:cs typeface="Arial" pitchFamily="34" charset="0"/>
            </a:rPr>
            <a:t>პირველი პროდუქტი: ”შემთხვევების რეგისტრაციის მოდულის” გაშვება - </a:t>
          </a:r>
          <a:r>
            <a:rPr lang="ka-GE" sz="1500" b="1" kern="1200" dirty="0" smtClean="0">
              <a:solidFill>
                <a:schemeClr val="accent2">
                  <a:lumMod val="50000"/>
                </a:schemeClr>
              </a:solidFill>
              <a:cs typeface="Arial" pitchFamily="34" charset="0"/>
            </a:rPr>
            <a:t>აპრილი, 2011 წ.</a:t>
          </a:r>
          <a:endParaRPr lang="en-US" sz="1500" b="1" kern="1200" dirty="0">
            <a:solidFill>
              <a:schemeClr val="accent2">
                <a:lumMod val="50000"/>
              </a:schemeClr>
            </a:solidFill>
            <a:cs typeface="Arial" pitchFamily="34" charset="0"/>
          </a:endParaRPr>
        </a:p>
      </dsp:txBody>
      <dsp:txXfrm>
        <a:off x="2295685" y="3048003"/>
        <a:ext cx="3403342" cy="1121842"/>
      </dsp:txXfrm>
    </dsp:sp>
    <dsp:sp modelId="{4E0AE086-AABF-4A0E-98D0-5626D79C154F}">
      <dsp:nvSpPr>
        <dsp:cNvPr id="0" name=""/>
        <dsp:cNvSpPr/>
      </dsp:nvSpPr>
      <dsp:spPr>
        <a:xfrm>
          <a:off x="31795" y="3276598"/>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აპრილი, 2011</a:t>
          </a:r>
          <a:endParaRPr lang="en-US" sz="1500" b="1" kern="1200" dirty="0">
            <a:solidFill>
              <a:schemeClr val="bg2"/>
            </a:solidFill>
          </a:endParaRPr>
        </a:p>
      </dsp:txBody>
      <dsp:txXfrm>
        <a:off x="31795" y="3276598"/>
        <a:ext cx="1557905" cy="778766"/>
      </dsp:txXfrm>
    </dsp:sp>
    <dsp:sp modelId="{339FCDE6-ACB1-4FC6-B770-034DE4C59DA1}">
      <dsp:nvSpPr>
        <dsp:cNvPr id="0" name=""/>
        <dsp:cNvSpPr/>
      </dsp:nvSpPr>
      <dsp:spPr>
        <a:xfrm rot="851649">
          <a:off x="-242919" y="3839938"/>
          <a:ext cx="2408724" cy="2409689"/>
        </a:xfrm>
        <a:prstGeom prst="blockArc">
          <a:avLst>
            <a:gd name="adj1" fmla="val 13500000"/>
            <a:gd name="adj2" fmla="val 10800000"/>
            <a:gd name="adj3" fmla="val 12740"/>
          </a:avLst>
        </a:prstGeom>
        <a:solidFill>
          <a:srgbClr val="A4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08EA16-D5C5-4EE2-8A83-5B988D03B274}">
      <dsp:nvSpPr>
        <dsp:cNvPr id="0" name=""/>
        <dsp:cNvSpPr/>
      </dsp:nvSpPr>
      <dsp:spPr>
        <a:xfrm>
          <a:off x="2295691" y="4495803"/>
          <a:ext cx="3339252"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b="1" kern="1200" dirty="0" smtClean="0">
              <a:solidFill>
                <a:schemeClr val="accent2">
                  <a:lumMod val="50000"/>
                </a:schemeClr>
              </a:solidFill>
              <a:cs typeface="Arial" pitchFamily="34" charset="0"/>
            </a:rPr>
            <a:t>ოქტომბერი, 2014 წ. </a:t>
          </a:r>
          <a:r>
            <a:rPr lang="ka-GE" sz="1500" kern="1200" dirty="0" smtClean="0">
              <a:solidFill>
                <a:schemeClr val="accent2">
                  <a:lumMod val="50000"/>
                </a:schemeClr>
              </a:solidFill>
              <a:cs typeface="Arial" pitchFamily="34" charset="0"/>
            </a:rPr>
            <a:t>- სულ შემუშავებულია:  31</a:t>
          </a:r>
          <a:r>
            <a:rPr lang="en-US" sz="1500" kern="1200" dirty="0" smtClean="0">
              <a:solidFill>
                <a:schemeClr val="accent2">
                  <a:lumMod val="50000"/>
                </a:schemeClr>
              </a:solidFill>
              <a:cs typeface="Arial" pitchFamily="34" charset="0"/>
            </a:rPr>
            <a:t> </a:t>
          </a:r>
          <a:r>
            <a:rPr lang="ka-GE" sz="1500" kern="1200" dirty="0" smtClean="0">
              <a:solidFill>
                <a:schemeClr val="accent2">
                  <a:lumMod val="50000"/>
                </a:schemeClr>
              </a:solidFill>
              <a:cs typeface="Arial" pitchFamily="34" charset="0"/>
            </a:rPr>
            <a:t>მოდული, მ.შ. </a:t>
          </a:r>
          <a:r>
            <a:rPr lang="ka-GE" sz="1500" kern="1200" dirty="0" smtClean="0">
              <a:solidFill>
                <a:schemeClr val="accent2">
                  <a:lumMod val="50000"/>
                </a:schemeClr>
              </a:solidFill>
              <a:cs typeface="Arial" pitchFamily="34" charset="0"/>
            </a:rPr>
            <a:t>ფუნქციონირებს  </a:t>
          </a:r>
          <a:r>
            <a:rPr lang="ka-GE" sz="1500" kern="1200" dirty="0" smtClean="0">
              <a:solidFill>
                <a:schemeClr val="accent2">
                  <a:lumMod val="50000"/>
                </a:schemeClr>
              </a:solidFill>
              <a:cs typeface="Arial" pitchFamily="34" charset="0"/>
            </a:rPr>
            <a:t>- </a:t>
          </a:r>
          <a:r>
            <a:rPr lang="ka-GE" sz="1500" kern="1200" dirty="0" smtClean="0">
              <a:solidFill>
                <a:schemeClr val="accent2">
                  <a:lumMod val="50000"/>
                </a:schemeClr>
              </a:solidFill>
              <a:cs typeface="Arial" pitchFamily="34" charset="0"/>
            </a:rPr>
            <a:t>28                         1 პილოტირების და                           2 დეველოპმენტის ეტაპზე</a:t>
          </a:r>
          <a:endParaRPr lang="en-US" sz="1500" kern="1200" dirty="0">
            <a:solidFill>
              <a:schemeClr val="accent2">
                <a:lumMod val="50000"/>
              </a:schemeClr>
            </a:solidFill>
            <a:cs typeface="Arial" pitchFamily="34" charset="0"/>
          </a:endParaRPr>
        </a:p>
      </dsp:txBody>
      <dsp:txXfrm>
        <a:off x="2295691" y="4495803"/>
        <a:ext cx="3339252" cy="1121842"/>
      </dsp:txXfrm>
    </dsp:sp>
    <dsp:sp modelId="{6AED50E6-1C35-4B77-9E90-501897F8F6D8}">
      <dsp:nvSpPr>
        <dsp:cNvPr id="0" name=""/>
        <dsp:cNvSpPr/>
      </dsp:nvSpPr>
      <dsp:spPr>
        <a:xfrm>
          <a:off x="145349" y="4800604"/>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ოქტომბერი, 2014</a:t>
          </a:r>
          <a:endParaRPr lang="en-US" sz="1500" b="1" kern="1200" dirty="0">
            <a:solidFill>
              <a:schemeClr val="bg2"/>
            </a:solidFill>
          </a:endParaRPr>
        </a:p>
      </dsp:txBody>
      <dsp:txXfrm>
        <a:off x="145349" y="4800604"/>
        <a:ext cx="1557905" cy="77876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5DD5AB2-17C0-4DA1-BFB5-5C0A3D180B0C}" type="datetimeFigureOut">
              <a:rPr lang="en-US" smtClean="0"/>
              <a:pPr/>
              <a:t>10/30/2014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B7F33F-1674-4504-B6C9-0CF418527FD5}" type="slidenum">
              <a:rPr lang="en-US" smtClean="0"/>
              <a:pPr/>
              <a:t>‹#›</a:t>
            </a:fld>
            <a:endParaRPr lang="en-US"/>
          </a:p>
        </p:txBody>
      </p:sp>
    </p:spTree>
    <p:extLst>
      <p:ext uri="{BB962C8B-B14F-4D97-AF65-F5344CB8AC3E}">
        <p14:creationId xmlns:p14="http://schemas.microsoft.com/office/powerpoint/2010/main" val="296298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a:t>
            </a:fld>
            <a:endParaRPr lang="en-US"/>
          </a:p>
        </p:txBody>
      </p:sp>
    </p:spTree>
    <p:extLst>
      <p:ext uri="{BB962C8B-B14F-4D97-AF65-F5344CB8AC3E}">
        <p14:creationId xmlns:p14="http://schemas.microsoft.com/office/powerpoint/2010/main" val="218033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11</a:t>
            </a:fld>
            <a:endParaRPr lang="en-US"/>
          </a:p>
        </p:txBody>
      </p:sp>
    </p:spTree>
    <p:extLst>
      <p:ext uri="{BB962C8B-B14F-4D97-AF65-F5344CB8AC3E}">
        <p14:creationId xmlns:p14="http://schemas.microsoft.com/office/powerpoint/2010/main" val="242730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14</a:t>
            </a:fld>
            <a:endParaRPr lang="en-US"/>
          </a:p>
        </p:txBody>
      </p:sp>
    </p:spTree>
    <p:extLst>
      <p:ext uri="{BB962C8B-B14F-4D97-AF65-F5344CB8AC3E}">
        <p14:creationId xmlns:p14="http://schemas.microsoft.com/office/powerpoint/2010/main" val="939186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15</a:t>
            </a:fld>
            <a:endParaRPr lang="en-US"/>
          </a:p>
        </p:txBody>
      </p:sp>
    </p:spTree>
    <p:extLst>
      <p:ext uri="{BB962C8B-B14F-4D97-AF65-F5344CB8AC3E}">
        <p14:creationId xmlns:p14="http://schemas.microsoft.com/office/powerpoint/2010/main" val="4057028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17</a:t>
            </a:fld>
            <a:endParaRPr lang="en-US"/>
          </a:p>
        </p:txBody>
      </p:sp>
    </p:spTree>
    <p:extLst>
      <p:ext uri="{BB962C8B-B14F-4D97-AF65-F5344CB8AC3E}">
        <p14:creationId xmlns:p14="http://schemas.microsoft.com/office/powerpoint/2010/main" val="510318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19</a:t>
            </a:fld>
            <a:endParaRPr lang="en-US"/>
          </a:p>
        </p:txBody>
      </p:sp>
    </p:spTree>
    <p:extLst>
      <p:ext uri="{BB962C8B-B14F-4D97-AF65-F5344CB8AC3E}">
        <p14:creationId xmlns:p14="http://schemas.microsoft.com/office/powerpoint/2010/main" val="4217991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35454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a:t>
            </a:fld>
            <a:endParaRPr lang="en-US"/>
          </a:p>
        </p:txBody>
      </p:sp>
    </p:spTree>
    <p:extLst>
      <p:ext uri="{BB962C8B-B14F-4D97-AF65-F5344CB8AC3E}">
        <p14:creationId xmlns:p14="http://schemas.microsoft.com/office/powerpoint/2010/main" val="383073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3</a:t>
            </a:fld>
            <a:endParaRPr lang="en-US"/>
          </a:p>
        </p:txBody>
      </p:sp>
    </p:spTree>
    <p:extLst>
      <p:ext uri="{BB962C8B-B14F-4D97-AF65-F5344CB8AC3E}">
        <p14:creationId xmlns:p14="http://schemas.microsoft.com/office/powerpoint/2010/main" val="4041249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4</a:t>
            </a:fld>
            <a:endParaRPr lang="en-US"/>
          </a:p>
        </p:txBody>
      </p:sp>
    </p:spTree>
    <p:extLst>
      <p:ext uri="{BB962C8B-B14F-4D97-AF65-F5344CB8AC3E}">
        <p14:creationId xmlns:p14="http://schemas.microsoft.com/office/powerpoint/2010/main" val="335454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a-GE" dirty="0" smtClean="0"/>
              <a:t>თუმცა</a:t>
            </a:r>
            <a:r>
              <a:rPr lang="ka-GE" baseline="0" dirty="0" smtClean="0"/>
              <a:t>, აღსანიშნავია რომ პროგრამის მისია და პორტფელი ბოლო წლების განმავლობაში მნიშვნელოვნად შეიცვალა, მას მერე რაც ჯანდაცვის ერთიანი საინფორმაციო სისტემის დანერგვა იქცა სამინისტროს პრიორიტეტად. პროგრამამ უპასუხა ამ მოთხოვნას და დღესდღეობით აქტივობების დაახლოებით 90 % სრულად საინფორმაციო სისტემების განვითარებაა</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5</a:t>
            </a:fld>
            <a:endParaRPr lang="en-US"/>
          </a:p>
        </p:txBody>
      </p:sp>
    </p:spTree>
    <p:extLst>
      <p:ext uri="{BB962C8B-B14F-4D97-AF65-F5344CB8AC3E}">
        <p14:creationId xmlns:p14="http://schemas.microsoft.com/office/powerpoint/2010/main" val="3750011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6</a:t>
            </a:fld>
            <a:endParaRPr lang="en-US"/>
          </a:p>
        </p:txBody>
      </p:sp>
    </p:spTree>
    <p:extLst>
      <p:ext uri="{BB962C8B-B14F-4D97-AF65-F5344CB8AC3E}">
        <p14:creationId xmlns:p14="http://schemas.microsoft.com/office/powerpoint/2010/main" val="235287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7</a:t>
            </a:fld>
            <a:endParaRPr lang="en-US"/>
          </a:p>
        </p:txBody>
      </p:sp>
    </p:spTree>
    <p:extLst>
      <p:ext uri="{BB962C8B-B14F-4D97-AF65-F5344CB8AC3E}">
        <p14:creationId xmlns:p14="http://schemas.microsoft.com/office/powerpoint/2010/main" val="4133984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9</a:t>
            </a:fld>
            <a:endParaRPr lang="en-US"/>
          </a:p>
        </p:txBody>
      </p:sp>
    </p:spTree>
    <p:extLst>
      <p:ext uri="{BB962C8B-B14F-4D97-AF65-F5344CB8AC3E}">
        <p14:creationId xmlns:p14="http://schemas.microsoft.com/office/powerpoint/2010/main" val="3981189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10</a:t>
            </a:fld>
            <a:endParaRPr lang="en-US"/>
          </a:p>
        </p:txBody>
      </p:sp>
    </p:spTree>
    <p:extLst>
      <p:ext uri="{BB962C8B-B14F-4D97-AF65-F5344CB8AC3E}">
        <p14:creationId xmlns:p14="http://schemas.microsoft.com/office/powerpoint/2010/main" val="13571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1752600"/>
            <a:ext cx="9144000" cy="152400"/>
          </a:xfrm>
          <a:prstGeom prst="rect">
            <a:avLst/>
          </a:prstGeom>
          <a:solidFill>
            <a:srgbClr val="C2113A"/>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p:nvSpPr>
        <p:spPr bwMode="auto">
          <a:xfrm>
            <a:off x="0" y="1905000"/>
            <a:ext cx="152400" cy="4953000"/>
          </a:xfrm>
          <a:prstGeom prst="rect">
            <a:avLst/>
          </a:prstGeom>
          <a:solidFill>
            <a:srgbClr val="002A6C"/>
          </a:solidFill>
          <a:ln w="9525">
            <a:noFill/>
            <a:miter lim="800000"/>
            <a:headEnd/>
            <a:tailEnd/>
          </a:ln>
          <a:effectLst/>
        </p:spPr>
        <p:txBody>
          <a:bodyPr wrap="none" anchor="ctr"/>
          <a:lstStyle/>
          <a:p>
            <a:pPr>
              <a:defRPr/>
            </a:pPr>
            <a:endParaRPr lang="en-US"/>
          </a:p>
        </p:txBody>
      </p:sp>
      <p:sp>
        <p:nvSpPr>
          <p:cNvPr id="11267" name="Rectangle 3"/>
          <p:cNvSpPr>
            <a:spLocks noGrp="1" noChangeArrowheads="1"/>
          </p:cNvSpPr>
          <p:nvPr>
            <p:ph type="ctrTitle"/>
          </p:nvPr>
        </p:nvSpPr>
        <p:spPr>
          <a:xfrm>
            <a:off x="685800" y="3429000"/>
            <a:ext cx="7772400" cy="1143000"/>
          </a:xfrm>
        </p:spPr>
        <p:txBody>
          <a:bodyPr/>
          <a:lstStyle>
            <a:lvl1pPr algn="ctr">
              <a:defRPr sz="4000"/>
            </a:lvl1pPr>
          </a:lstStyle>
          <a:p>
            <a:r>
              <a:rPr lang="en-US" smtClean="0"/>
              <a:t>Click to edit Master title style</a:t>
            </a:r>
            <a:endParaRPr lang="en-US"/>
          </a:p>
        </p:txBody>
      </p:sp>
      <p:sp>
        <p:nvSpPr>
          <p:cNvPr id="11268" name="Rectangle 4"/>
          <p:cNvSpPr>
            <a:spLocks noGrp="1" noChangeArrowheads="1"/>
          </p:cNvSpPr>
          <p:nvPr>
            <p:ph type="subTitle" idx="1"/>
          </p:nvPr>
        </p:nvSpPr>
        <p:spPr>
          <a:xfrm>
            <a:off x="1371600" y="4114800"/>
            <a:ext cx="6400800" cy="1752600"/>
          </a:xfrm>
        </p:spPr>
        <p:txBody>
          <a:bodyPr/>
          <a:lstStyle>
            <a:lvl1pPr marL="0" indent="0" algn="ctr">
              <a:buFontTx/>
              <a:buNone/>
              <a:defRPr/>
            </a:lvl1pPr>
          </a:lstStyle>
          <a:p>
            <a:r>
              <a:rPr lang="en-US" smtClean="0"/>
              <a:t>Click to edit Master subtitle style</a:t>
            </a:r>
            <a:endParaRPr lang="en-US"/>
          </a:p>
        </p:txBody>
      </p:sp>
      <p:sp>
        <p:nvSpPr>
          <p:cNvPr id="8" name="Rectangle 5"/>
          <p:cNvSpPr>
            <a:spLocks noGrp="1" noChangeArrowheads="1"/>
          </p:cNvSpPr>
          <p:nvPr>
            <p:ph type="dt" sz="half" idx="10"/>
          </p:nvPr>
        </p:nvSpPr>
        <p:spPr/>
        <p:txBody>
          <a:bodyPr/>
          <a:lstStyle>
            <a:lvl1pPr>
              <a:defRPr/>
            </a:lvl1pPr>
          </a:lstStyle>
          <a:p>
            <a:fld id="{1D8BD707-D9CF-40AE-B4C6-C98DA3205C09}" type="datetimeFigureOut">
              <a:rPr lang="en-US" smtClean="0"/>
              <a:pPr/>
              <a:t>10/30/2014</a:t>
            </a:fld>
            <a:endParaRPr lang="en-US"/>
          </a:p>
        </p:txBody>
      </p:sp>
      <p:sp>
        <p:nvSpPr>
          <p:cNvPr id="9" name="Rectangle 6"/>
          <p:cNvSpPr>
            <a:spLocks noGrp="1" noChangeArrowheads="1"/>
          </p:cNvSpPr>
          <p:nvPr>
            <p:ph type="ftr" sz="quarter" idx="11"/>
          </p:nvPr>
        </p:nvSpPr>
        <p:spPr/>
        <p:txBody>
          <a:bodyPr/>
          <a:lstStyle>
            <a:lvl1pPr>
              <a:defRPr/>
            </a:lvl1pPr>
          </a:lstStyle>
          <a:p>
            <a:endParaRPr lang="en-US"/>
          </a:p>
        </p:txBody>
      </p:sp>
      <p:sp>
        <p:nvSpPr>
          <p:cNvPr id="10" name="Rectangle 7"/>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pic>
        <p:nvPicPr>
          <p:cNvPr id="12" name="Picture 1"/>
          <p:cNvPicPr>
            <a:picLocks noChangeAspect="1" noChangeArrowheads="1"/>
          </p:cNvPicPr>
          <p:nvPr/>
        </p:nvPicPr>
        <p:blipFill>
          <a:blip r:embed="rId2" cstate="print"/>
          <a:srcRect/>
          <a:stretch>
            <a:fillRect/>
          </a:stretch>
        </p:blipFill>
        <p:spPr bwMode="auto">
          <a:xfrm>
            <a:off x="185078" y="449248"/>
            <a:ext cx="7129462" cy="9080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10/30/2014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10/30/2014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72214" y="-1"/>
            <a:ext cx="4569619" cy="6858001"/>
          </a:xfrm>
          <a:prstGeom prst="rect">
            <a:avLst/>
          </a:prstGeom>
        </p:spPr>
      </p:pic>
      <p:sp>
        <p:nvSpPr>
          <p:cNvPr id="2" name="Title 1"/>
          <p:cNvSpPr>
            <a:spLocks noGrp="1"/>
          </p:cNvSpPr>
          <p:nvPr>
            <p:ph type="ctrTitle"/>
          </p:nvPr>
        </p:nvSpPr>
        <p:spPr>
          <a:xfrm>
            <a:off x="469883" y="1828800"/>
            <a:ext cx="3073631" cy="3177380"/>
          </a:xfrm>
        </p:spPr>
        <p:txBody>
          <a:bodyPr anchor="b">
            <a:normAutofit/>
          </a:bodyPr>
          <a:lstStyle>
            <a:lvl1pPr algn="l">
              <a:lnSpc>
                <a:spcPct val="80000"/>
              </a:lnSpc>
              <a:defRPr sz="54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469883" y="5181600"/>
            <a:ext cx="3073631"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35260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10/30/2014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427168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198834" y="228600"/>
            <a:ext cx="874395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800100" y="1828800"/>
            <a:ext cx="5829300" cy="3177380"/>
          </a:xfrm>
        </p:spPr>
        <p:txBody>
          <a:bodyPr anchor="b">
            <a:normAutofit/>
          </a:bodyPr>
          <a:lstStyle>
            <a:lvl1pPr>
              <a:lnSpc>
                <a:spcPct val="80000"/>
              </a:lnSpc>
              <a:defRPr sz="5400"/>
            </a:lvl1pPr>
          </a:lstStyle>
          <a:p>
            <a:r>
              <a:rPr lang="en-US" smtClean="0"/>
              <a:t>Click to edit Master title style</a:t>
            </a:r>
            <a:endParaRPr/>
          </a:p>
        </p:txBody>
      </p:sp>
      <p:sp>
        <p:nvSpPr>
          <p:cNvPr id="3" name="Text Placeholder 2"/>
          <p:cNvSpPr>
            <a:spLocks noGrp="1"/>
          </p:cNvSpPr>
          <p:nvPr>
            <p:ph type="body" idx="1"/>
          </p:nvPr>
        </p:nvSpPr>
        <p:spPr>
          <a:xfrm>
            <a:off x="800100" y="5181600"/>
            <a:ext cx="58293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81835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00100" y="1825629"/>
            <a:ext cx="360045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43450" y="1825629"/>
            <a:ext cx="360045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7CC0096-1860-4642-9CD2-0079EA5E7CD1}" type="datetimeFigureOut">
              <a:rPr lang="en-US">
                <a:solidFill>
                  <a:prstClr val="black"/>
                </a:solidFill>
              </a:rPr>
              <a:pPr/>
              <a:t>10/30/2014</a:t>
            </a:fld>
            <a:endParaRPr dirty="0">
              <a:solidFill>
                <a:prstClr val="black"/>
              </a:solidFill>
            </a:endParaRPr>
          </a:p>
        </p:txBody>
      </p:sp>
      <p:sp>
        <p:nvSpPr>
          <p:cNvPr id="6" name="Footer Placeholder 5"/>
          <p:cNvSpPr>
            <a:spLocks noGrp="1"/>
          </p:cNvSpPr>
          <p:nvPr>
            <p:ph type="ftr" sz="quarter" idx="11"/>
          </p:nvPr>
        </p:nvSpPr>
        <p:spPr/>
        <p:txBody>
          <a:bodyPr/>
          <a:lstStyle/>
          <a:p>
            <a:endParaRPr dirty="0">
              <a:solidFill>
                <a:prstClr val="black"/>
              </a:solidFill>
            </a:endParaRPr>
          </a:p>
        </p:txBody>
      </p:sp>
      <p:sp>
        <p:nvSpPr>
          <p:cNvPr id="7" name="Slide Number Placeholder 6"/>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47696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0100" y="1828799"/>
            <a:ext cx="360045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0100" y="2591228"/>
            <a:ext cx="360045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43450" y="1828799"/>
            <a:ext cx="360045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50" y="2591228"/>
            <a:ext cx="360045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7CC0096-1860-4642-9CD2-0079EA5E7CD1}" type="datetimeFigureOut">
              <a:rPr lang="en-US">
                <a:solidFill>
                  <a:prstClr val="black"/>
                </a:solidFill>
              </a:rPr>
              <a:pPr/>
              <a:t>10/30/2014</a:t>
            </a:fld>
            <a:endParaRPr dirty="0">
              <a:solidFill>
                <a:prstClr val="black"/>
              </a:solidFill>
            </a:endParaRPr>
          </a:p>
        </p:txBody>
      </p:sp>
      <p:sp>
        <p:nvSpPr>
          <p:cNvPr id="8" name="Footer Placeholder 7"/>
          <p:cNvSpPr>
            <a:spLocks noGrp="1"/>
          </p:cNvSpPr>
          <p:nvPr>
            <p:ph type="ftr" sz="quarter" idx="11"/>
          </p:nvPr>
        </p:nvSpPr>
        <p:spPr/>
        <p:txBody>
          <a:bodyPr/>
          <a:lstStyle/>
          <a:p>
            <a:endParaRPr dirty="0">
              <a:solidFill>
                <a:prstClr val="black"/>
              </a:solidFill>
            </a:endParaRPr>
          </a:p>
        </p:txBody>
      </p:sp>
      <p:sp>
        <p:nvSpPr>
          <p:cNvPr id="9" name="Slide Number Placeholder 8"/>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48736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7CC0096-1860-4642-9CD2-0079EA5E7CD1}" type="datetimeFigureOut">
              <a:rPr lang="en-US">
                <a:solidFill>
                  <a:prstClr val="black"/>
                </a:solidFill>
              </a:rPr>
              <a:pPr/>
              <a:t>10/30/2014</a:t>
            </a:fld>
            <a:endParaRPr dirty="0">
              <a:solidFill>
                <a:prstClr val="black"/>
              </a:solidFill>
            </a:endParaRPr>
          </a:p>
        </p:txBody>
      </p:sp>
      <p:sp>
        <p:nvSpPr>
          <p:cNvPr id="4" name="Footer Placeholder 3"/>
          <p:cNvSpPr>
            <a:spLocks noGrp="1"/>
          </p:cNvSpPr>
          <p:nvPr>
            <p:ph type="ftr" sz="quarter" idx="11"/>
          </p:nvPr>
        </p:nvSpPr>
        <p:spPr/>
        <p:txBody>
          <a:bodyPr/>
          <a:lstStyle/>
          <a:p>
            <a:endParaRPr dirty="0">
              <a:solidFill>
                <a:prstClr val="black"/>
              </a:solidFill>
            </a:endParaRPr>
          </a:p>
        </p:txBody>
      </p:sp>
      <p:sp>
        <p:nvSpPr>
          <p:cNvPr id="5" name="Slide Number Placeholder 4"/>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7513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a:solidFill>
                  <a:prstClr val="black"/>
                </a:solidFill>
              </a:rPr>
              <a:pPr/>
              <a:t>10/30/2014</a:t>
            </a:fld>
            <a:endParaRPr dirty="0">
              <a:solidFill>
                <a:prstClr val="black"/>
              </a:solidFill>
            </a:endParaRPr>
          </a:p>
        </p:txBody>
      </p:sp>
      <p:sp>
        <p:nvSpPr>
          <p:cNvPr id="3" name="Footer Placeholder 2"/>
          <p:cNvSpPr>
            <a:spLocks noGrp="1"/>
          </p:cNvSpPr>
          <p:nvPr>
            <p:ph type="ftr" sz="quarter" idx="11"/>
          </p:nvPr>
        </p:nvSpPr>
        <p:spPr/>
        <p:txBody>
          <a:bodyPr/>
          <a:lstStyle/>
          <a:p>
            <a:endParaRPr dirty="0">
              <a:solidFill>
                <a:prstClr val="black"/>
              </a:solidFill>
            </a:endParaRPr>
          </a:p>
        </p:txBody>
      </p:sp>
      <p:sp>
        <p:nvSpPr>
          <p:cNvPr id="4" name="Slide Number Placeholder 3"/>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402566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Rectangle 8"/>
          <p:cNvSpPr/>
          <p:nvPr/>
        </p:nvSpPr>
        <p:spPr>
          <a:xfrm>
            <a:off x="5441753"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5724525" y="3200400"/>
            <a:ext cx="2949178" cy="175260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457200" y="457201"/>
            <a:ext cx="44577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24525" y="5029200"/>
            <a:ext cx="2949178"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4428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10/30/2014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Rectangle 8"/>
          <p:cNvSpPr/>
          <p:nvPr/>
        </p:nvSpPr>
        <p:spPr>
          <a:xfrm>
            <a:off x="5441753"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5726430" y="3200400"/>
            <a:ext cx="2949178" cy="175260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1" y="4"/>
            <a:ext cx="5256608"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726430" y="5029200"/>
            <a:ext cx="2949178"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4946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10/30/2014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1002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486650" y="0"/>
            <a:ext cx="165735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Vertical Title 1"/>
          <p:cNvSpPr>
            <a:spLocks noGrp="1"/>
          </p:cNvSpPr>
          <p:nvPr>
            <p:ph type="title" orient="vert"/>
          </p:nvPr>
        </p:nvSpPr>
        <p:spPr>
          <a:xfrm>
            <a:off x="7544014" y="457201"/>
            <a:ext cx="1543051" cy="59436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457204"/>
            <a:ext cx="6800850" cy="5943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10/30/2014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54877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10/30/2014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10/30/2014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10/30/2014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10/30/2014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10/30/2014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10/30/2014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10/30/2014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47800"/>
            <a:ext cx="7772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mn-lt"/>
              </a:defRPr>
            </a:lvl1pPr>
          </a:lstStyle>
          <a:p>
            <a:fld id="{1D8BD707-D9CF-40AE-B4C6-C98DA3205C09}" type="datetimeFigureOut">
              <a:rPr lang="en-US" smtClean="0"/>
              <a:pPr/>
              <a:t>10/30/2014</a:t>
            </a:fld>
            <a:endParaRPr lang="en-US"/>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latin typeface="+mn-lt"/>
              </a:defRPr>
            </a:lvl1pPr>
          </a:lstStyle>
          <a:p>
            <a:endParaRPr lang="en-US"/>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mn-lt"/>
              </a:defRPr>
            </a:lvl1pPr>
          </a:lstStyle>
          <a:p>
            <a:fld id="{B6F15528-21DE-4FAA-801E-634DDDAF4B2B}" type="slidenum">
              <a:rPr lang="en-US" smtClean="0"/>
              <a:pPr/>
              <a:t>‹#›</a:t>
            </a:fld>
            <a:endParaRPr lang="en-US"/>
          </a:p>
        </p:txBody>
      </p:sp>
      <p:sp>
        <p:nvSpPr>
          <p:cNvPr id="10247" name="Rectangle 7"/>
          <p:cNvSpPr>
            <a:spLocks noChangeArrowheads="1"/>
          </p:cNvSpPr>
          <p:nvPr/>
        </p:nvSpPr>
        <p:spPr bwMode="auto">
          <a:xfrm>
            <a:off x="0" y="1066800"/>
            <a:ext cx="9144000" cy="152400"/>
          </a:xfrm>
          <a:prstGeom prst="rect">
            <a:avLst/>
          </a:prstGeom>
          <a:solidFill>
            <a:srgbClr val="C2113A"/>
          </a:solidFill>
          <a:ln w="9525">
            <a:noFill/>
            <a:miter lim="800000"/>
            <a:headEnd/>
            <a:tailEnd/>
          </a:ln>
          <a:effectLst/>
        </p:spPr>
        <p:txBody>
          <a:bodyPr wrap="none" anchor="ctr"/>
          <a:lstStyle/>
          <a:p>
            <a:pPr>
              <a:defRPr/>
            </a:pPr>
            <a:endParaRPr lang="en-US"/>
          </a:p>
        </p:txBody>
      </p:sp>
      <p:sp>
        <p:nvSpPr>
          <p:cNvPr id="10248" name="Rectangle 8"/>
          <p:cNvSpPr>
            <a:spLocks noChangeArrowheads="1"/>
          </p:cNvSpPr>
          <p:nvPr/>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a:defRPr/>
            </a:pPr>
            <a:endParaRPr lang="en-US" b="0">
              <a:solidFill>
                <a:srgbClr val="002A6C"/>
              </a:solidFill>
            </a:endParaRPr>
          </a:p>
        </p:txBody>
      </p:sp>
      <p:pic>
        <p:nvPicPr>
          <p:cNvPr id="11" name="Picture 1"/>
          <p:cNvPicPr>
            <a:picLocks noChangeAspect="1" noChangeArrowheads="1"/>
          </p:cNvPicPr>
          <p:nvPr/>
        </p:nvPicPr>
        <p:blipFill>
          <a:blip r:embed="rId13" cstate="print"/>
          <a:srcRect/>
          <a:stretch>
            <a:fillRect/>
          </a:stretch>
        </p:blipFill>
        <p:spPr bwMode="auto">
          <a:xfrm>
            <a:off x="142844" y="142852"/>
            <a:ext cx="6143668" cy="7824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openDmn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red bar"/>
          <p:cNvSpPr/>
          <p:nvPr/>
        </p:nvSpPr>
        <p:spPr>
          <a:xfrm>
            <a:off x="1" y="1"/>
            <a:ext cx="9141618"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800100" y="99647"/>
            <a:ext cx="7543800" cy="132556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43000" y="1828801"/>
            <a:ext cx="6858000" cy="45720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800850" y="6482187"/>
            <a:ext cx="800100" cy="239715"/>
          </a:xfrm>
          <a:prstGeom prst="rect">
            <a:avLst/>
          </a:prstGeom>
        </p:spPr>
        <p:txBody>
          <a:bodyPr vert="horz" lIns="91440" tIns="45720" rIns="91440" bIns="45720" rtlCol="0" anchor="ctr"/>
          <a:lstStyle>
            <a:lvl1pPr algn="r">
              <a:defRPr sz="900">
                <a:solidFill>
                  <a:schemeClr val="tx1"/>
                </a:solidFill>
              </a:defRPr>
            </a:lvl1pPr>
          </a:lstStyle>
          <a:p>
            <a:fld id="{37CC0096-1860-4642-9CD2-0079EA5E7CD1}" type="datetimeFigureOut">
              <a:rPr lang="en-US">
                <a:solidFill>
                  <a:prstClr val="black"/>
                </a:solidFill>
              </a:rPr>
              <a:pPr/>
              <a:t>10/30/2014</a:t>
            </a:fld>
            <a:endParaRPr dirty="0">
              <a:solidFill>
                <a:prstClr val="black"/>
              </a:solidFill>
            </a:endParaRPr>
          </a:p>
        </p:txBody>
      </p:sp>
      <p:sp>
        <p:nvSpPr>
          <p:cNvPr id="5" name="Footer Placeholder 4"/>
          <p:cNvSpPr>
            <a:spLocks noGrp="1"/>
          </p:cNvSpPr>
          <p:nvPr>
            <p:ph type="ftr" sz="quarter" idx="3"/>
          </p:nvPr>
        </p:nvSpPr>
        <p:spPr>
          <a:xfrm>
            <a:off x="800100" y="6482187"/>
            <a:ext cx="5886450" cy="239715"/>
          </a:xfrm>
          <a:prstGeom prst="rect">
            <a:avLst/>
          </a:prstGeom>
        </p:spPr>
        <p:txBody>
          <a:bodyPr vert="horz" lIns="91440" tIns="45720" rIns="91440" bIns="45720" rtlCol="0" anchor="ctr"/>
          <a:lstStyle>
            <a:lvl1pPr algn="l">
              <a:defRPr sz="900">
                <a:solidFill>
                  <a:schemeClr val="tx1"/>
                </a:solidFill>
              </a:defRPr>
            </a:lvl1pPr>
          </a:lstStyle>
          <a:p>
            <a:endParaRPr dirty="0">
              <a:solidFill>
                <a:prstClr val="black"/>
              </a:solidFill>
            </a:endParaRPr>
          </a:p>
        </p:txBody>
      </p:sp>
      <p:sp>
        <p:nvSpPr>
          <p:cNvPr id="6" name="Slide Number Placeholder 5"/>
          <p:cNvSpPr>
            <a:spLocks noGrp="1"/>
          </p:cNvSpPr>
          <p:nvPr>
            <p:ph type="sldNum" sz="quarter" idx="4"/>
          </p:nvPr>
        </p:nvSpPr>
        <p:spPr>
          <a:xfrm>
            <a:off x="7715250" y="6482187"/>
            <a:ext cx="628650" cy="239715"/>
          </a:xfrm>
          <a:prstGeom prst="rect">
            <a:avLst/>
          </a:prstGeom>
        </p:spPr>
        <p:txBody>
          <a:bodyPr vert="horz" lIns="91440" tIns="45720" rIns="91440" bIns="45720" rtlCol="0" anchor="ctr"/>
          <a:lstStyle>
            <a:lvl1pPr algn="r">
              <a:defRPr sz="900">
                <a:solidFill>
                  <a:schemeClr val="tx1"/>
                </a:solidFill>
              </a:defRPr>
            </a:lvl1p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6652077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health.moh.gov.ge/Hmis/Portal/Default.aspx"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078707"/>
            <a:ext cx="3733800" cy="457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ctrTitle"/>
          </p:nvPr>
        </p:nvSpPr>
        <p:spPr>
          <a:xfrm>
            <a:off x="777360" y="1752600"/>
            <a:ext cx="3995614" cy="2486695"/>
          </a:xfrm>
          <a:effectLst/>
        </p:spPr>
        <p:txBody>
          <a:bodyPr anchor="ctr">
            <a:normAutofit/>
          </a:bodyPr>
          <a:lstStyle/>
          <a:p>
            <a:pPr eaLnBrk="0" hangingPunct="0"/>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ჯანმრთელობის</a:t>
            </a:r>
            <a:r>
              <a:rPr lang="ka-GE" sz="2100" kern="1200" spc="3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დაცვის  ერთიანი</a:t>
            </a:r>
            <a:r>
              <a:rPr lang="ka-GE" sz="2100" kern="1200" spc="3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საინფორმაციო</a:t>
            </a:r>
            <a:r>
              <a:rPr lang="en-US" sz="2100" kern="1200" spc="1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smtClean="0">
                <a:solidFill>
                  <a:srgbClr val="C00000"/>
                </a:solidFill>
                <a:effectLst>
                  <a:outerShdw blurRad="38100" dist="38100" dir="2700000" algn="tl">
                    <a:srgbClr val="000000">
                      <a:alpha val="43137"/>
                    </a:srgbClr>
                  </a:outerShdw>
                </a:effectLst>
                <a:latin typeface="KA_LITERATURULI_MT" pitchFamily="18" charset="0"/>
              </a:rPr>
              <a:t>სისტემა</a:t>
            </a:r>
            <a:endParaRPr lang="en-US" sz="2000" b="1" spc="100" dirty="0">
              <a:solidFill>
                <a:srgbClr val="C00000"/>
              </a:solidFill>
              <a:effectLst>
                <a:outerShdw blurRad="38100" dist="38100" dir="2700000" algn="tl">
                  <a:srgbClr val="000000">
                    <a:alpha val="43137"/>
                  </a:srgbClr>
                </a:outerShdw>
              </a:effectLst>
              <a:latin typeface="KA_LITERATURULI" pitchFamily="18" charset="0"/>
            </a:endParaRPr>
          </a:p>
        </p:txBody>
      </p:sp>
      <p:sp>
        <p:nvSpPr>
          <p:cNvPr id="7" name="TextBox 6"/>
          <p:cNvSpPr txBox="1"/>
          <p:nvPr/>
        </p:nvSpPr>
        <p:spPr>
          <a:xfrm>
            <a:off x="970118" y="3879662"/>
            <a:ext cx="3610098" cy="799578"/>
          </a:xfrm>
          <a:prstGeom prst="rect">
            <a:avLst/>
          </a:prstGeom>
          <a:noFill/>
          <a:effectLst/>
        </p:spPr>
        <p:txBody>
          <a:bodyPr wrap="square" rtlCol="0">
            <a:spAutoFit/>
          </a:bodyPr>
          <a:lstStyle/>
          <a:p>
            <a:pPr lvl="0" algn="ctr">
              <a:lnSpc>
                <a:spcPct val="120000"/>
              </a:lnSpc>
              <a:spcBef>
                <a:spcPts val="1800"/>
              </a:spcBef>
              <a:buSzPct val="100000"/>
            </a:pPr>
            <a:r>
              <a:rPr lang="ka-GE" sz="1300" b="1" cap="all" spc="100" dirty="0" smtClean="0">
                <a:solidFill>
                  <a:prstClr val="black"/>
                </a:solidFill>
                <a:latin typeface="Sylfaen" pitchFamily="18" charset="0"/>
              </a:rPr>
              <a:t>აშშ</a:t>
            </a:r>
            <a:r>
              <a:rPr lang="ka-GE" sz="1300" b="1" cap="all" spc="300" dirty="0" smtClean="0">
                <a:solidFill>
                  <a:prstClr val="black"/>
                </a:solidFill>
                <a:latin typeface="Sylfaen" pitchFamily="18" charset="0"/>
              </a:rPr>
              <a:t> </a:t>
            </a:r>
            <a:r>
              <a:rPr lang="ka-GE" sz="1300" b="1" cap="all" spc="100" dirty="0">
                <a:solidFill>
                  <a:prstClr val="black"/>
                </a:solidFill>
                <a:latin typeface="Sylfaen" pitchFamily="18" charset="0"/>
              </a:rPr>
              <a:t>საერთაშორისო</a:t>
            </a:r>
            <a:r>
              <a:rPr lang="ka-GE" sz="1300" b="1" cap="all" spc="300" dirty="0">
                <a:solidFill>
                  <a:prstClr val="black"/>
                </a:solidFill>
                <a:latin typeface="Sylfaen" pitchFamily="18" charset="0"/>
              </a:rPr>
              <a:t> </a:t>
            </a:r>
            <a:r>
              <a:rPr lang="ka-GE" sz="1300" b="1" cap="all" spc="100" dirty="0">
                <a:solidFill>
                  <a:prstClr val="black"/>
                </a:solidFill>
                <a:latin typeface="Sylfaen" pitchFamily="18" charset="0"/>
              </a:rPr>
              <a:t>განვითარების სააგენტოს</a:t>
            </a:r>
            <a:r>
              <a:rPr lang="ka-GE" sz="1300" b="1" cap="all" spc="300" dirty="0">
                <a:solidFill>
                  <a:prstClr val="black"/>
                </a:solidFill>
                <a:latin typeface="Sylfaen" pitchFamily="18" charset="0"/>
              </a:rPr>
              <a:t> </a:t>
            </a:r>
            <a:r>
              <a:rPr lang="ka-GE" sz="1300" b="1" cap="all" spc="100" dirty="0" smtClean="0">
                <a:solidFill>
                  <a:prstClr val="black"/>
                </a:solidFill>
                <a:latin typeface="Sylfaen" pitchFamily="18" charset="0"/>
              </a:rPr>
              <a:t>„ჯანდაცვის</a:t>
            </a:r>
            <a:r>
              <a:rPr lang="ka-GE" sz="1300" b="1" cap="all" spc="300" dirty="0" smtClean="0">
                <a:solidFill>
                  <a:prstClr val="black"/>
                </a:solidFill>
                <a:latin typeface="Sylfaen" pitchFamily="18" charset="0"/>
              </a:rPr>
              <a:t> </a:t>
            </a:r>
            <a:r>
              <a:rPr lang="ka-GE" sz="1300" b="1" cap="all" spc="100" dirty="0">
                <a:solidFill>
                  <a:prstClr val="black"/>
                </a:solidFill>
                <a:latin typeface="Sylfaen" pitchFamily="18" charset="0"/>
              </a:rPr>
              <a:t>სისტემის განმტკიცების</a:t>
            </a:r>
            <a:r>
              <a:rPr lang="ka-GE" sz="1300" b="1" cap="all" spc="300" dirty="0">
                <a:solidFill>
                  <a:prstClr val="black"/>
                </a:solidFill>
                <a:latin typeface="Sylfaen" pitchFamily="18" charset="0"/>
              </a:rPr>
              <a:t> </a:t>
            </a:r>
            <a:r>
              <a:rPr lang="ka-GE" sz="1300" b="1" cap="all" spc="100" dirty="0" smtClean="0">
                <a:solidFill>
                  <a:prstClr val="black"/>
                </a:solidFill>
                <a:latin typeface="Sylfaen" pitchFamily="18" charset="0"/>
              </a:rPr>
              <a:t>პროგრამა</a:t>
            </a:r>
            <a:r>
              <a:rPr lang="en-US" sz="1300" b="1" cap="all" spc="100" dirty="0" smtClean="0">
                <a:solidFill>
                  <a:prstClr val="black"/>
                </a:solidFill>
                <a:latin typeface="Sylfaen" pitchFamily="18" charset="0"/>
              </a:rPr>
              <a:t>”</a:t>
            </a:r>
            <a:endParaRPr lang="en-US" sz="1300" b="1" cap="all" spc="100" dirty="0">
              <a:solidFill>
                <a:prstClr val="black"/>
              </a:solidFill>
              <a:latin typeface="Sylfaen" pitchFamily="18" charset="0"/>
            </a:endParaRPr>
          </a:p>
        </p:txBody>
      </p:sp>
      <p:sp>
        <p:nvSpPr>
          <p:cNvPr id="8" name="TextBox 7"/>
          <p:cNvSpPr txBox="1"/>
          <p:nvPr/>
        </p:nvSpPr>
        <p:spPr>
          <a:xfrm>
            <a:off x="1822667" y="4953000"/>
            <a:ext cx="1905000" cy="261610"/>
          </a:xfrm>
          <a:prstGeom prst="rect">
            <a:avLst/>
          </a:prstGeom>
          <a:noFill/>
        </p:spPr>
        <p:txBody>
          <a:bodyPr wrap="square" rtlCol="0">
            <a:spAutoFit/>
          </a:bodyPr>
          <a:lstStyle/>
          <a:p>
            <a:pPr lvl="0" algn="ctr"/>
            <a:r>
              <a:rPr lang="ka-GE" sz="1100" b="1" spc="100" dirty="0" smtClean="0">
                <a:solidFill>
                  <a:prstClr val="black"/>
                </a:solidFill>
                <a:latin typeface="Sylfaen" pitchFamily="18" charset="0"/>
              </a:rPr>
              <a:t>ნოემბერი</a:t>
            </a:r>
            <a:r>
              <a:rPr lang="en-US" sz="1100" b="1" spc="100" dirty="0" smtClean="0">
                <a:solidFill>
                  <a:prstClr val="black"/>
                </a:solidFill>
                <a:latin typeface="Sylfaen" pitchFamily="18" charset="0"/>
              </a:rPr>
              <a:t>, </a:t>
            </a:r>
            <a:r>
              <a:rPr lang="ka-GE" sz="1100" b="1" spc="100" dirty="0" smtClean="0">
                <a:solidFill>
                  <a:prstClr val="black"/>
                </a:solidFill>
                <a:latin typeface="Sylfaen" pitchFamily="18" charset="0"/>
              </a:rPr>
              <a:t>2014 წ.</a:t>
            </a:r>
            <a:endParaRPr lang="en-US" sz="1100" b="1" spc="100" dirty="0">
              <a:solidFill>
                <a:prstClr val="black"/>
              </a:solidFill>
              <a:latin typeface="Sylfaen" pitchFamily="18"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160" y="6008352"/>
            <a:ext cx="561338" cy="63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6099184"/>
            <a:ext cx="1234560" cy="481921"/>
          </a:xfrm>
          <a:prstGeom prst="rect">
            <a:avLst/>
          </a:prstGeom>
        </p:spPr>
      </p:pic>
    </p:spTree>
    <p:extLst>
      <p:ext uri="{BB962C8B-B14F-4D97-AF65-F5344CB8AC3E}">
        <p14:creationId xmlns:p14="http://schemas.microsoft.com/office/powerpoint/2010/main" val="2546152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19200"/>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334001" y="2057400"/>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3073 </a:t>
            </a:r>
            <a:r>
              <a:rPr lang="ka-GE" sz="1600" dirty="0" smtClean="0">
                <a:solidFill>
                  <a:schemeClr val="bg1"/>
                </a:solidFill>
                <a:latin typeface="+mj-lt"/>
                <a:ea typeface="Times New Roman"/>
                <a:cs typeface="Arial" pitchFamily="34" charset="0"/>
              </a:rPr>
              <a:t>ბენეფიციარი</a:t>
            </a:r>
            <a:endParaRPr lang="ka-GE" sz="1600"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a:solidFill>
                  <a:srgbClr val="C00000"/>
                </a:solidFill>
                <a:latin typeface="Myriad Pro" pitchFamily="34" charset="0"/>
                <a:cs typeface="Calibri" pitchFamily="34" charset="0"/>
              </a:rPr>
              <a:t>2014 წლის </a:t>
            </a:r>
            <a:r>
              <a:rPr lang="en-US" sz="2000" b="1" dirty="0" smtClean="0">
                <a:solidFill>
                  <a:srgbClr val="FFFF00"/>
                </a:solidFill>
                <a:latin typeface="Myriad Pro" pitchFamily="34" charset="0"/>
                <a:cs typeface="Calibri" pitchFamily="34" charset="0"/>
              </a:rPr>
              <a:t>22 </a:t>
            </a:r>
            <a:r>
              <a:rPr lang="ka-GE" sz="2000" b="1" dirty="0" smtClean="0">
                <a:solidFill>
                  <a:srgbClr val="C00000"/>
                </a:solidFill>
                <a:latin typeface="Myriad Pro" pitchFamily="34" charset="0"/>
                <a:cs typeface="Calibri" pitchFamily="34" charset="0"/>
              </a:rPr>
              <a:t>ოქტომბრის </a:t>
            </a:r>
            <a:r>
              <a:rPr lang="ka-GE" sz="2000" b="1" dirty="0">
                <a:solidFill>
                  <a:srgbClr val="C00000"/>
                </a:solidFill>
                <a:latin typeface="Myriad Pro" pitchFamily="34" charset="0"/>
                <a:cs typeface="Calibri" pitchFamily="34" charset="0"/>
              </a:rPr>
              <a:t>მდგომარეობა</a:t>
            </a:r>
            <a:endParaRPr lang="ka-GE" sz="2000" b="1" dirty="0">
              <a:solidFill>
                <a:srgbClr val="FFC000"/>
              </a:solidFill>
              <a:latin typeface="Myriad Pro" pitchFamily="34" charset="0"/>
              <a:cs typeface="Calibri" pitchFamily="34" charset="0"/>
            </a:endParaRPr>
          </a:p>
        </p:txBody>
      </p:sp>
      <p:sp>
        <p:nvSpPr>
          <p:cNvPr id="9" name="TextBox 8"/>
          <p:cNvSpPr txBox="1"/>
          <p:nvPr/>
        </p:nvSpPr>
        <p:spPr>
          <a:xfrm>
            <a:off x="381002" y="2133600"/>
            <a:ext cx="4190999"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დიალიზის მართვა</a:t>
            </a:r>
            <a:endParaRPr lang="ka-GE" sz="1600" dirty="0">
              <a:solidFill>
                <a:schemeClr val="accent2">
                  <a:lumMod val="50000"/>
                </a:schemeClr>
              </a:solidFill>
              <a:latin typeface="+mj-lt"/>
              <a:cs typeface="Arial" pitchFamily="34" charset="0"/>
            </a:endParaRPr>
          </a:p>
        </p:txBody>
      </p:sp>
      <p:sp>
        <p:nvSpPr>
          <p:cNvPr id="11" name="TextBox 10"/>
          <p:cNvSpPr txBox="1"/>
          <p:nvPr/>
        </p:nvSpPr>
        <p:spPr>
          <a:xfrm>
            <a:off x="381000" y="2562931"/>
            <a:ext cx="44196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მედიკამენტების ადმინისტრირების მოდული</a:t>
            </a:r>
            <a:endParaRPr lang="ka-GE" sz="1600" dirty="0">
              <a:solidFill>
                <a:schemeClr val="accent2">
                  <a:lumMod val="50000"/>
                </a:schemeClr>
              </a:solidFill>
              <a:latin typeface="+mj-lt"/>
              <a:cs typeface="Arial" pitchFamily="34" charset="0"/>
            </a:endParaRPr>
          </a:p>
        </p:txBody>
      </p:sp>
      <p:sp>
        <p:nvSpPr>
          <p:cNvPr id="13" name="TextBox 12"/>
          <p:cNvSpPr txBox="1"/>
          <p:nvPr/>
        </p:nvSpPr>
        <p:spPr>
          <a:xfrm>
            <a:off x="381000" y="3212067"/>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იმუნიზაცია / ვაქცინაცია</a:t>
            </a:r>
            <a:endParaRPr lang="en-US" sz="1600" dirty="0">
              <a:solidFill>
                <a:schemeClr val="accent2">
                  <a:lumMod val="50000"/>
                </a:schemeClr>
              </a:solidFill>
              <a:latin typeface="+mj-lt"/>
              <a:cs typeface="Arial" pitchFamily="34" charset="0"/>
            </a:endParaRPr>
          </a:p>
        </p:txBody>
      </p:sp>
      <p:sp>
        <p:nvSpPr>
          <p:cNvPr id="14" name="TextBox 13"/>
          <p:cNvSpPr txBox="1"/>
          <p:nvPr/>
        </p:nvSpPr>
        <p:spPr>
          <a:xfrm>
            <a:off x="381000" y="3836626"/>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მარაგების მართვის მოდული</a:t>
            </a:r>
            <a:endParaRPr lang="en-US" sz="1600" dirty="0">
              <a:solidFill>
                <a:schemeClr val="accent2">
                  <a:lumMod val="50000"/>
                </a:schemeClr>
              </a:solidFill>
              <a:latin typeface="+mj-lt"/>
              <a:cs typeface="Arial" pitchFamily="34" charset="0"/>
            </a:endParaRPr>
          </a:p>
        </p:txBody>
      </p:sp>
      <p:sp>
        <p:nvSpPr>
          <p:cNvPr id="15" name="TextBox 14"/>
          <p:cNvSpPr txBox="1"/>
          <p:nvPr/>
        </p:nvSpPr>
        <p:spPr>
          <a:xfrm>
            <a:off x="381000" y="4245354"/>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სამედიცინო მედიაციის მოდული</a:t>
            </a:r>
            <a:endParaRPr lang="en-US" sz="1600" dirty="0">
              <a:solidFill>
                <a:schemeClr val="accent2">
                  <a:lumMod val="50000"/>
                </a:schemeClr>
              </a:solidFill>
              <a:latin typeface="+mj-lt"/>
              <a:cs typeface="Arial" pitchFamily="34" charset="0"/>
            </a:endParaRPr>
          </a:p>
        </p:txBody>
      </p:sp>
      <p:sp>
        <p:nvSpPr>
          <p:cNvPr id="16" name="TextBox 15"/>
          <p:cNvSpPr txBox="1"/>
          <p:nvPr/>
        </p:nvSpPr>
        <p:spPr>
          <a:xfrm>
            <a:off x="381000" y="4609220"/>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ინფექციურ დაავადებათა მონიტორინგი და მართვა (ტუბი)</a:t>
            </a:r>
            <a:endParaRPr lang="en-US" sz="1600" dirty="0">
              <a:solidFill>
                <a:schemeClr val="accent2">
                  <a:lumMod val="50000"/>
                </a:schemeClr>
              </a:solidFill>
              <a:latin typeface="+mj-lt"/>
              <a:cs typeface="Arial" pitchFamily="34" charset="0"/>
            </a:endParaRPr>
          </a:p>
        </p:txBody>
      </p:sp>
      <p:sp>
        <p:nvSpPr>
          <p:cNvPr id="17" name="Content Placeholder 5"/>
          <p:cNvSpPr txBox="1">
            <a:spLocks/>
          </p:cNvSpPr>
          <p:nvPr/>
        </p:nvSpPr>
        <p:spPr>
          <a:xfrm>
            <a:off x="5334001" y="254787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48,137 </a:t>
            </a:r>
            <a:r>
              <a:rPr lang="ka-GE" sz="1600" dirty="0" smtClean="0">
                <a:solidFill>
                  <a:schemeClr val="bg1"/>
                </a:solidFill>
                <a:latin typeface="+mj-lt"/>
                <a:ea typeface="Times New Roman"/>
                <a:cs typeface="Arial" pitchFamily="34" charset="0"/>
              </a:rPr>
              <a:t>რეცეპტი</a:t>
            </a:r>
            <a:endParaRPr lang="ka-GE" sz="1600" dirty="0">
              <a:solidFill>
                <a:schemeClr val="bg1"/>
              </a:solidFill>
              <a:latin typeface="+mj-lt"/>
              <a:ea typeface="Times New Roman"/>
              <a:cs typeface="Arial" pitchFamily="34" charset="0"/>
            </a:endParaRPr>
          </a:p>
        </p:txBody>
      </p:sp>
      <p:sp>
        <p:nvSpPr>
          <p:cNvPr id="18" name="Content Placeholder 5"/>
          <p:cNvSpPr txBox="1">
            <a:spLocks/>
          </p:cNvSpPr>
          <p:nvPr/>
        </p:nvSpPr>
        <p:spPr>
          <a:xfrm>
            <a:off x="5334001" y="304303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3,069,364 </a:t>
            </a:r>
            <a:r>
              <a:rPr lang="ka-GE" sz="1600" dirty="0" smtClean="0">
                <a:solidFill>
                  <a:schemeClr val="bg1"/>
                </a:solidFill>
                <a:latin typeface="+mj-lt"/>
                <a:ea typeface="Times New Roman"/>
                <a:cs typeface="Arial" pitchFamily="34" charset="0"/>
              </a:rPr>
              <a:t>აცრა</a:t>
            </a:r>
            <a:r>
              <a:rPr lang="ka-GE" sz="1600" b="1" dirty="0" smtClean="0">
                <a:solidFill>
                  <a:schemeClr val="bg1"/>
                </a:solidFill>
                <a:latin typeface="+mj-lt"/>
                <a:ea typeface="Times New Roman"/>
                <a:cs typeface="Arial" pitchFamily="34" charset="0"/>
              </a:rPr>
              <a:t>, 620,693 </a:t>
            </a:r>
            <a:r>
              <a:rPr lang="ka-GE" sz="1600" dirty="0" smtClean="0">
                <a:solidFill>
                  <a:schemeClr val="bg1"/>
                </a:solidFill>
                <a:latin typeface="+mj-lt"/>
                <a:ea typeface="Times New Roman"/>
                <a:cs typeface="Arial" pitchFamily="34" charset="0"/>
              </a:rPr>
              <a:t>ბენეფიციარი</a:t>
            </a:r>
            <a:endParaRPr lang="ka-GE" sz="1600" dirty="0">
              <a:solidFill>
                <a:schemeClr val="bg1"/>
              </a:solidFill>
              <a:latin typeface="+mj-lt"/>
              <a:ea typeface="Times New Roman"/>
              <a:cs typeface="Arial" pitchFamily="34" charset="0"/>
            </a:endParaRPr>
          </a:p>
        </p:txBody>
      </p:sp>
      <p:sp>
        <p:nvSpPr>
          <p:cNvPr id="19" name="Content Placeholder 5"/>
          <p:cNvSpPr txBox="1">
            <a:spLocks/>
          </p:cNvSpPr>
          <p:nvPr/>
        </p:nvSpPr>
        <p:spPr>
          <a:xfrm>
            <a:off x="5338483" y="3777303"/>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7,000 </a:t>
            </a:r>
            <a:r>
              <a:rPr lang="ka-GE" sz="1600" dirty="0" smtClean="0">
                <a:solidFill>
                  <a:schemeClr val="bg1"/>
                </a:solidFill>
                <a:latin typeface="+mj-lt"/>
                <a:ea typeface="Times New Roman"/>
                <a:cs typeface="Arial" pitchFamily="34" charset="0"/>
              </a:rPr>
              <a:t>ტრანზაქცია</a:t>
            </a:r>
            <a:endParaRPr lang="ka-GE" sz="1600" dirty="0">
              <a:solidFill>
                <a:schemeClr val="bg1"/>
              </a:solidFill>
              <a:latin typeface="+mj-lt"/>
              <a:ea typeface="Times New Roman"/>
              <a:cs typeface="Arial" pitchFamily="34" charset="0"/>
            </a:endParaRPr>
          </a:p>
        </p:txBody>
      </p:sp>
      <p:sp>
        <p:nvSpPr>
          <p:cNvPr id="20" name="Content Placeholder 5"/>
          <p:cNvSpPr txBox="1">
            <a:spLocks/>
          </p:cNvSpPr>
          <p:nvPr/>
        </p:nvSpPr>
        <p:spPr>
          <a:xfrm>
            <a:off x="5334001" y="4186031"/>
            <a:ext cx="3850342"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23,239 </a:t>
            </a:r>
            <a:r>
              <a:rPr lang="ka-GE" sz="1600" dirty="0" smtClean="0">
                <a:solidFill>
                  <a:schemeClr val="bg1"/>
                </a:solidFill>
                <a:latin typeface="+mj-lt"/>
                <a:ea typeface="Times New Roman"/>
                <a:cs typeface="Arial" pitchFamily="34" charset="0"/>
              </a:rPr>
              <a:t>განაცხადი</a:t>
            </a:r>
            <a:endParaRPr lang="ka-GE" sz="1600" dirty="0">
              <a:solidFill>
                <a:schemeClr val="bg1"/>
              </a:solidFill>
              <a:latin typeface="+mj-lt"/>
              <a:ea typeface="Times New Roman"/>
              <a:cs typeface="Arial" pitchFamily="34" charset="0"/>
            </a:endParaRPr>
          </a:p>
        </p:txBody>
      </p:sp>
      <p:sp>
        <p:nvSpPr>
          <p:cNvPr id="21" name="Content Placeholder 5"/>
          <p:cNvSpPr txBox="1">
            <a:spLocks/>
          </p:cNvSpPr>
          <p:nvPr/>
        </p:nvSpPr>
        <p:spPr>
          <a:xfrm>
            <a:off x="5334001" y="4673007"/>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46,346 </a:t>
            </a:r>
            <a:r>
              <a:rPr lang="ka-GE" sz="1600" dirty="0" smtClean="0">
                <a:solidFill>
                  <a:schemeClr val="bg1"/>
                </a:solidFill>
                <a:latin typeface="+mj-lt"/>
                <a:ea typeface="Times New Roman"/>
                <a:cs typeface="Arial" pitchFamily="34" charset="0"/>
              </a:rPr>
              <a:t>ბენეფიციარი</a:t>
            </a:r>
            <a:endParaRPr lang="ka-GE" sz="1600" dirty="0">
              <a:solidFill>
                <a:schemeClr val="bg1"/>
              </a:solidFill>
              <a:latin typeface="+mj-lt"/>
              <a:ea typeface="Times New Roman"/>
              <a:cs typeface="Arial" pitchFamily="34" charset="0"/>
            </a:endParaRPr>
          </a:p>
        </p:txBody>
      </p:sp>
      <p:sp>
        <p:nvSpPr>
          <p:cNvPr id="22" name="Content Placeholder 5"/>
          <p:cNvSpPr txBox="1">
            <a:spLocks/>
          </p:cNvSpPr>
          <p:nvPr/>
        </p:nvSpPr>
        <p:spPr>
          <a:xfrm>
            <a:off x="838200" y="5791200"/>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289,142,147 ლარი </a:t>
            </a:r>
            <a:endParaRPr lang="ka-GE" sz="1600" b="1" dirty="0">
              <a:solidFill>
                <a:schemeClr val="bg1"/>
              </a:solidFill>
              <a:latin typeface="+mj-lt"/>
              <a:ea typeface="Times New Roman"/>
              <a:cs typeface="Arial" pitchFamily="34" charset="0"/>
            </a:endParaRPr>
          </a:p>
        </p:txBody>
      </p:sp>
      <p:sp>
        <p:nvSpPr>
          <p:cNvPr id="23" name="TextBox 22"/>
          <p:cNvSpPr txBox="1"/>
          <p:nvPr/>
        </p:nvSpPr>
        <p:spPr>
          <a:xfrm>
            <a:off x="409575" y="5222802"/>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rgbClr val="FF0000"/>
                </a:solidFill>
                <a:latin typeface="+mj-lt"/>
                <a:cs typeface="Arial" pitchFamily="34" charset="0"/>
              </a:rPr>
              <a:t>სამედიცინო საქმიანობის რეგულირება</a:t>
            </a:r>
            <a:endParaRPr lang="en-US" sz="1600" dirty="0">
              <a:solidFill>
                <a:srgbClr val="FF0000"/>
              </a:solidFill>
              <a:latin typeface="+mj-lt"/>
              <a:cs typeface="Arial" pitchFamily="34" charset="0"/>
            </a:endParaRPr>
          </a:p>
        </p:txBody>
      </p:sp>
      <p:sp>
        <p:nvSpPr>
          <p:cNvPr id="24" name="TextBox 23"/>
          <p:cNvSpPr txBox="1"/>
          <p:nvPr/>
        </p:nvSpPr>
        <p:spPr>
          <a:xfrm>
            <a:off x="381000" y="5861329"/>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rgbClr val="FF0000"/>
                </a:solidFill>
                <a:latin typeface="+mj-lt"/>
                <a:cs typeface="Arial" pitchFamily="34" charset="0"/>
              </a:rPr>
              <a:t>ფარმაცევტული საქმიანობა</a:t>
            </a:r>
            <a:endParaRPr lang="en-US" sz="1600" dirty="0">
              <a:solidFill>
                <a:srgbClr val="FF0000"/>
              </a:solidFill>
              <a:latin typeface="+mj-lt"/>
              <a:cs typeface="Arial" pitchFamily="34" charset="0"/>
            </a:endParaRPr>
          </a:p>
        </p:txBody>
      </p:sp>
      <p:sp>
        <p:nvSpPr>
          <p:cNvPr id="25" name="Content Placeholder 5"/>
          <p:cNvSpPr txBox="1">
            <a:spLocks/>
          </p:cNvSpPr>
          <p:nvPr/>
        </p:nvSpPr>
        <p:spPr>
          <a:xfrm>
            <a:off x="5334001" y="5163479"/>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rgbClr val="FFFF00"/>
                </a:solidFill>
                <a:latin typeface="+mj-lt"/>
                <a:ea typeface="Times New Roman"/>
                <a:cs typeface="Arial" pitchFamily="34" charset="0"/>
              </a:rPr>
              <a:t>40,325 </a:t>
            </a:r>
            <a:r>
              <a:rPr lang="ka-GE" sz="1600" dirty="0" smtClean="0">
                <a:solidFill>
                  <a:srgbClr val="FFFF00"/>
                </a:solidFill>
                <a:latin typeface="+mj-lt"/>
                <a:ea typeface="Times New Roman"/>
                <a:cs typeface="Arial" pitchFamily="34" charset="0"/>
              </a:rPr>
              <a:t>სამედ.პერსონალი /</a:t>
            </a:r>
            <a:r>
              <a:rPr lang="ka-GE" sz="1600" b="1" dirty="0" smtClean="0">
                <a:solidFill>
                  <a:srgbClr val="FFFF00"/>
                </a:solidFill>
                <a:latin typeface="+mj-lt"/>
                <a:ea typeface="Times New Roman"/>
                <a:cs typeface="Arial" pitchFamily="34" charset="0"/>
              </a:rPr>
              <a:t> 1,575 </a:t>
            </a:r>
            <a:r>
              <a:rPr lang="ka-GE" sz="1600" dirty="0" smtClean="0">
                <a:solidFill>
                  <a:srgbClr val="FFFF00"/>
                </a:solidFill>
                <a:latin typeface="+mj-lt"/>
                <a:ea typeface="Times New Roman"/>
                <a:cs typeface="Arial" pitchFamily="34" charset="0"/>
              </a:rPr>
              <a:t>სამედ. დაწესებულება</a:t>
            </a:r>
            <a:endParaRPr lang="ka-GE" sz="1600" dirty="0">
              <a:solidFill>
                <a:srgbClr val="FFFF00"/>
              </a:solidFill>
              <a:latin typeface="+mj-lt"/>
              <a:ea typeface="Times New Roman"/>
              <a:cs typeface="Arial" pitchFamily="34" charset="0"/>
            </a:endParaRPr>
          </a:p>
        </p:txBody>
      </p:sp>
      <p:sp>
        <p:nvSpPr>
          <p:cNvPr id="26" name="Content Placeholder 5"/>
          <p:cNvSpPr txBox="1">
            <a:spLocks/>
          </p:cNvSpPr>
          <p:nvPr/>
        </p:nvSpPr>
        <p:spPr>
          <a:xfrm>
            <a:off x="5329519" y="5802006"/>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rgbClr val="FFFF00"/>
                </a:solidFill>
                <a:latin typeface="+mj-lt"/>
                <a:ea typeface="Times New Roman"/>
                <a:cs typeface="Arial" pitchFamily="34" charset="0"/>
              </a:rPr>
              <a:t>10,779 </a:t>
            </a:r>
            <a:r>
              <a:rPr lang="ka-GE" sz="1600" dirty="0" smtClean="0">
                <a:solidFill>
                  <a:srgbClr val="FFFF00"/>
                </a:solidFill>
                <a:latin typeface="+mj-lt"/>
                <a:ea typeface="Times New Roman"/>
                <a:cs typeface="Arial" pitchFamily="34" charset="0"/>
              </a:rPr>
              <a:t>ფარმაცევტული</a:t>
            </a:r>
            <a:r>
              <a:rPr lang="ka-GE" sz="1600" b="1" dirty="0" smtClean="0">
                <a:solidFill>
                  <a:srgbClr val="FFFF00"/>
                </a:solidFill>
                <a:latin typeface="+mj-lt"/>
                <a:ea typeface="Times New Roman"/>
                <a:cs typeface="Arial" pitchFamily="34" charset="0"/>
              </a:rPr>
              <a:t> </a:t>
            </a:r>
            <a:r>
              <a:rPr lang="ka-GE" sz="1600" dirty="0" smtClean="0">
                <a:solidFill>
                  <a:srgbClr val="FFFF00"/>
                </a:solidFill>
                <a:latin typeface="+mj-lt"/>
                <a:ea typeface="Times New Roman"/>
                <a:cs typeface="Arial" pitchFamily="34" charset="0"/>
              </a:rPr>
              <a:t>პროდუქტი</a:t>
            </a:r>
            <a:r>
              <a:rPr lang="ka-GE" sz="1600" b="1" dirty="0">
                <a:solidFill>
                  <a:srgbClr val="FFFF00"/>
                </a:solidFill>
                <a:latin typeface="+mj-lt"/>
                <a:ea typeface="Times New Roman"/>
                <a:cs typeface="Arial" pitchFamily="34" charset="0"/>
              </a:rPr>
              <a:t> </a:t>
            </a:r>
            <a:r>
              <a:rPr lang="ka-GE" sz="1600" b="1" dirty="0" smtClean="0">
                <a:solidFill>
                  <a:srgbClr val="FFFF00"/>
                </a:solidFill>
                <a:latin typeface="+mj-lt"/>
                <a:ea typeface="Times New Roman"/>
                <a:cs typeface="Arial" pitchFamily="34" charset="0"/>
              </a:rPr>
              <a:t>/ 4,170 </a:t>
            </a:r>
            <a:r>
              <a:rPr lang="ka-GE" sz="1600" dirty="0" smtClean="0">
                <a:solidFill>
                  <a:srgbClr val="FFFF00"/>
                </a:solidFill>
                <a:latin typeface="+mj-lt"/>
                <a:ea typeface="Times New Roman"/>
                <a:cs typeface="Arial" pitchFamily="34" charset="0"/>
              </a:rPr>
              <a:t>ფარმაცევტული დაწესებულება</a:t>
            </a:r>
            <a:endParaRPr lang="ka-GE" sz="1600" dirty="0">
              <a:solidFill>
                <a:srgbClr val="FFFF00"/>
              </a:solidFill>
              <a:latin typeface="+mj-lt"/>
              <a:ea typeface="Times New Roman"/>
              <a:cs typeface="Arial" pitchFamily="34" charset="0"/>
            </a:endParaRPr>
          </a:p>
        </p:txBody>
      </p:sp>
    </p:spTree>
    <p:extLst>
      <p:ext uri="{BB962C8B-B14F-4D97-AF65-F5344CB8AC3E}">
        <p14:creationId xmlns:p14="http://schemas.microsoft.com/office/powerpoint/2010/main" val="474373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00" y="1219200"/>
            <a:ext cx="3733800" cy="609600"/>
          </a:xfrm>
        </p:spPr>
        <p:txBody>
          <a:bodyPr/>
          <a:lstStyle/>
          <a:p>
            <a:r>
              <a:rPr lang="ka-GE" sz="1800" dirty="0" smtClean="0">
                <a:solidFill>
                  <a:schemeClr val="accent2">
                    <a:lumMod val="50000"/>
                  </a:schemeClr>
                </a:solidFill>
              </a:rPr>
              <a:t>ჯდესს</a:t>
            </a:r>
            <a:r>
              <a:rPr lang="en-US" sz="1800" dirty="0" smtClean="0">
                <a:solidFill>
                  <a:schemeClr val="accent2">
                    <a:lumMod val="50000"/>
                  </a:schemeClr>
                </a:solidFill>
              </a:rPr>
              <a:t>:</a:t>
            </a:r>
            <a:r>
              <a:rPr lang="ka-GE" sz="1800" dirty="0" smtClean="0">
                <a:solidFill>
                  <a:schemeClr val="accent2">
                    <a:lumMod val="50000"/>
                  </a:schemeClr>
                </a:solidFill>
              </a:rPr>
              <a:t> ჩართული მხარეები</a:t>
            </a:r>
            <a:endParaRPr lang="en-US" sz="1800" dirty="0">
              <a:solidFill>
                <a:schemeClr val="accent2">
                  <a:lumMod val="50000"/>
                </a:schemeClr>
              </a:solidFill>
            </a:endParaRPr>
          </a:p>
        </p:txBody>
      </p:sp>
      <p:grpSp>
        <p:nvGrpSpPr>
          <p:cNvPr id="6" name="Group 5"/>
          <p:cNvGrpSpPr/>
          <p:nvPr/>
        </p:nvGrpSpPr>
        <p:grpSpPr>
          <a:xfrm>
            <a:off x="4357798" y="1729366"/>
            <a:ext cx="4557602" cy="1487881"/>
            <a:chOff x="4646661" y="-468951"/>
            <a:chExt cx="4557602" cy="1487881"/>
          </a:xfrm>
        </p:grpSpPr>
        <p:sp>
          <p:nvSpPr>
            <p:cNvPr id="7" name="Rectangle 6"/>
            <p:cNvSpPr/>
            <p:nvPr/>
          </p:nvSpPr>
          <p:spPr>
            <a:xfrm>
              <a:off x="4646661" y="-256229"/>
              <a:ext cx="3384400" cy="12751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5114098" y="-468951"/>
              <a:ext cx="4090165" cy="12751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საქართველოს შრომის, ჯანმრთელობისა და სოციალური დაცვის სამინისტრო</a:t>
              </a: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სოციალური მომსახურების სააგენტო</a:t>
              </a:r>
              <a:endParaRPr lang="en-US" sz="1200" b="1" kern="1200" dirty="0">
                <a:solidFill>
                  <a:schemeClr val="accent2">
                    <a:lumMod val="50000"/>
                  </a:schemeClr>
                </a:solidFill>
              </a:endParaRP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დაავადებათა კონტროლის ეროვნული ცენტრი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სამედიცინო მედიაციის </a:t>
              </a:r>
              <a:r>
                <a:rPr lang="ka-GE" sz="1200" b="1" dirty="0" smtClean="0">
                  <a:solidFill>
                    <a:schemeClr val="accent2">
                      <a:lumMod val="50000"/>
                    </a:schemeClr>
                  </a:solidFill>
                </a:rPr>
                <a:t>სამსახური</a:t>
              </a:r>
              <a:endParaRPr lang="en-US" sz="1200" b="1" kern="1200" dirty="0">
                <a:solidFill>
                  <a:schemeClr val="accent2">
                    <a:lumMod val="50000"/>
                  </a:schemeClr>
                </a:solidFill>
              </a:endParaRP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სამედიცინო საქმიანობის რეგულირების სააგენტო</a:t>
              </a:r>
              <a:endParaRPr lang="en-US" sz="1200" b="1" kern="1200" dirty="0">
                <a:solidFill>
                  <a:schemeClr val="accent2">
                    <a:lumMod val="50000"/>
                  </a:schemeClr>
                </a:solidFill>
              </a:endParaRPr>
            </a:p>
          </p:txBody>
        </p:sp>
      </p:grpSp>
      <p:grpSp>
        <p:nvGrpSpPr>
          <p:cNvPr id="12" name="Group 11"/>
          <p:cNvGrpSpPr/>
          <p:nvPr/>
        </p:nvGrpSpPr>
        <p:grpSpPr>
          <a:xfrm>
            <a:off x="2029268" y="3474633"/>
            <a:ext cx="3609532" cy="1300559"/>
            <a:chOff x="5111752" y="1404329"/>
            <a:chExt cx="3609532" cy="1300559"/>
          </a:xfrm>
        </p:grpSpPr>
        <p:sp>
          <p:nvSpPr>
            <p:cNvPr id="13" name="Rectangle 12"/>
            <p:cNvSpPr/>
            <p:nvPr/>
          </p:nvSpPr>
          <p:spPr>
            <a:xfrm>
              <a:off x="5111752" y="1429729"/>
              <a:ext cx="3003000" cy="12751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5217849" y="1404329"/>
              <a:ext cx="3503435" cy="12751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ამბულატორიული ტიპის დაწესებულებები</a:t>
              </a:r>
              <a:endParaRPr lang="en-US" sz="1200" b="1" dirty="0">
                <a:solidFill>
                  <a:schemeClr val="accent2">
                    <a:lumMod val="50000"/>
                  </a:schemeClr>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სტაციონარული ტიპის დაწესებულებები</a:t>
              </a:r>
              <a:endParaRPr lang="en-US" sz="1200" b="1" dirty="0">
                <a:solidFill>
                  <a:schemeClr val="accent2">
                    <a:lumMod val="50000"/>
                  </a:schemeClr>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სოფლის ექიმები</a:t>
              </a:r>
              <a:endParaRPr lang="en-US" sz="1200" b="1" dirty="0">
                <a:solidFill>
                  <a:schemeClr val="accent2">
                    <a:lumMod val="50000"/>
                  </a:schemeClr>
                </a:solidFill>
              </a:endParaRPr>
            </a:p>
          </p:txBody>
        </p:sp>
      </p:grpSp>
      <p:grpSp>
        <p:nvGrpSpPr>
          <p:cNvPr id="18" name="Group 17"/>
          <p:cNvGrpSpPr/>
          <p:nvPr/>
        </p:nvGrpSpPr>
        <p:grpSpPr>
          <a:xfrm>
            <a:off x="3810086" y="4932759"/>
            <a:ext cx="4190914" cy="1760134"/>
            <a:chOff x="3915884" y="2884323"/>
            <a:chExt cx="4190914" cy="1760134"/>
          </a:xfrm>
        </p:grpSpPr>
        <p:sp>
          <p:nvSpPr>
            <p:cNvPr id="19" name="Rectangle 18"/>
            <p:cNvSpPr/>
            <p:nvPr/>
          </p:nvSpPr>
          <p:spPr>
            <a:xfrm>
              <a:off x="3915884" y="2884323"/>
              <a:ext cx="3340828" cy="16204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4296798" y="3024023"/>
              <a:ext cx="3810000" cy="16204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საქართველოს ფინანსთა სამინისტრო - სახელმწიფო </a:t>
              </a:r>
              <a:r>
                <a:rPr lang="ka-GE" sz="1200" b="1" dirty="0">
                  <a:solidFill>
                    <a:srgbClr val="FF0000"/>
                  </a:solidFill>
                </a:rPr>
                <a:t>ხაზინა/საბაჟო დეპარტამენტი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rgbClr val="FFFF00"/>
                  </a:solidFill>
                </a:rPr>
                <a:t>სადაზღვევო და ფარმაცევტული ინდუსტრიები</a:t>
              </a:r>
              <a:endParaRPr lang="en-US" sz="1200" b="1" dirty="0">
                <a:solidFill>
                  <a:srgbClr val="FFFF00"/>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rgbClr val="FFFF00"/>
                  </a:solidFill>
                </a:rPr>
                <a:t>მოქალაქეები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თბილისის მერია</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სასჯელააღსრულებისა და პრობაციის სამინისტრო</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ნარკომანიის ცენტრი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აჭარის ჯანდაცვის სამინისტრო</a:t>
              </a:r>
              <a:endParaRPr lang="en-US" sz="1200" b="1" dirty="0">
                <a:solidFill>
                  <a:schemeClr val="accent2">
                    <a:lumMod val="50000"/>
                  </a:schemeClr>
                </a:solidFill>
              </a:endParaRPr>
            </a:p>
          </p:txBody>
        </p:sp>
      </p:grpSp>
      <p:sp>
        <p:nvSpPr>
          <p:cNvPr id="4" name="Block Arc 3"/>
          <p:cNvSpPr/>
          <p:nvPr/>
        </p:nvSpPr>
        <p:spPr bwMode="auto">
          <a:xfrm rot="16200000">
            <a:off x="3804100" y="1604947"/>
            <a:ext cx="1828800" cy="1524000"/>
          </a:xfrm>
          <a:prstGeom prst="blockArc">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
        <p:nvSpPr>
          <p:cNvPr id="27" name="Block Arc 26"/>
          <p:cNvSpPr/>
          <p:nvPr/>
        </p:nvSpPr>
        <p:spPr bwMode="auto">
          <a:xfrm rot="16200000">
            <a:off x="1295400" y="3276600"/>
            <a:ext cx="1828800" cy="1524000"/>
          </a:xfrm>
          <a:prstGeom prst="blockArc">
            <a:avLst/>
          </a:prstGeom>
          <a:solidFill>
            <a:schemeClr val="accent3">
              <a:lumMod val="85000"/>
            </a:schemeClr>
          </a:solidFill>
          <a:ln w="9525" cap="flat" cmpd="sng" algn="ctr">
            <a:solidFill>
              <a:schemeClr val="accent3">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
        <p:nvSpPr>
          <p:cNvPr id="28" name="Block Arc 27"/>
          <p:cNvSpPr/>
          <p:nvPr/>
        </p:nvSpPr>
        <p:spPr bwMode="auto">
          <a:xfrm rot="16200000">
            <a:off x="3124200" y="5041893"/>
            <a:ext cx="1828800" cy="1524000"/>
          </a:xfrm>
          <a:prstGeom prst="blockArc">
            <a:avLst/>
          </a:prstGeom>
          <a:solidFill>
            <a:srgbClr val="C00000"/>
          </a:solidFill>
          <a:ln w="9525" cap="flat" cmpd="sng" algn="ctr">
            <a:solidFill>
              <a:srgbClr val="AD2D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447982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შედეგები????</a:t>
            </a:r>
            <a:endParaRPr lang="en-US" sz="2100" b="1" dirty="0">
              <a:solidFill>
                <a:srgbClr val="002060"/>
              </a:solidFill>
              <a:latin typeface="Myriad Pro" pitchFamily="34" charset="0"/>
              <a:cs typeface="Arial" pitchFamily="34" charset="0"/>
            </a:endParaRPr>
          </a:p>
        </p:txBody>
      </p:sp>
      <p:sp>
        <p:nvSpPr>
          <p:cNvPr id="5" name="TextBox 4"/>
          <p:cNvSpPr txBox="1"/>
          <p:nvPr/>
        </p:nvSpPr>
        <p:spPr>
          <a:xfrm>
            <a:off x="762000" y="2362200"/>
            <a:ext cx="7315200" cy="3416320"/>
          </a:xfrm>
          <a:prstGeom prst="rect">
            <a:avLst/>
          </a:prstGeom>
          <a:noFill/>
        </p:spPr>
        <p:txBody>
          <a:bodyPr wrap="square" rtlCol="0">
            <a:spAutoFit/>
          </a:bodyPr>
          <a:lstStyle/>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მოდულები გამოიყენება მთელი ქვეყნის მასშტაბით</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ინფორმაციის მიმოცვლა ხდება რეალურ დროში</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ინფორმაციის მიმოცვლა ხდება ვებ-სერვისების მეშვეობით</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სისტემას ჰყავს 8 000 უნიკალური მომხმარებელი</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სისტემას აქვს 30 000-ზე მეტი როლი</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სისტემბის ვიზიტორების რიცხვი არის ????</a:t>
            </a:r>
          </a:p>
          <a:p>
            <a:pPr marL="342900" indent="-342900">
              <a:buFont typeface="Wingdings" panose="05000000000000000000" pitchFamily="2" charset="2"/>
              <a:buChar char="ü"/>
            </a:pPr>
            <a:endParaRPr lang="en-US"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3145755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320140"/>
            <a:ext cx="7924800" cy="738664"/>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დღის წესრიგში რა ამოცანების </a:t>
            </a:r>
          </a:p>
          <a:p>
            <a:pPr algn="ctr"/>
            <a:r>
              <a:rPr lang="ka-GE" sz="2100" b="1" dirty="0" smtClean="0">
                <a:solidFill>
                  <a:srgbClr val="002060"/>
                </a:solidFill>
                <a:latin typeface="Myriad Pro" pitchFamily="34" charset="0"/>
                <a:cs typeface="Arial" pitchFamily="34" charset="0"/>
              </a:rPr>
              <a:t>რეალიზება შეიძლება დადგეს</a:t>
            </a:r>
            <a:endParaRPr lang="en-US" sz="2100" b="1" dirty="0">
              <a:solidFill>
                <a:srgbClr val="002060"/>
              </a:solidFill>
              <a:latin typeface="Myriad Pro" pitchFamily="34" charset="0"/>
              <a:cs typeface="Arial" pitchFamily="34" charset="0"/>
            </a:endParaRPr>
          </a:p>
        </p:txBody>
      </p:sp>
      <p:sp>
        <p:nvSpPr>
          <p:cNvPr id="5" name="TextBox 4"/>
          <p:cNvSpPr txBox="1"/>
          <p:nvPr/>
        </p:nvSpPr>
        <p:spPr>
          <a:xfrm>
            <a:off x="762000" y="2209800"/>
            <a:ext cx="7315200" cy="4524315"/>
          </a:xfrm>
          <a:prstGeom prst="rect">
            <a:avLst/>
          </a:prstGeom>
          <a:noFill/>
        </p:spPr>
        <p:txBody>
          <a:bodyPr wrap="square" rtlCol="0">
            <a:spAutoFit/>
          </a:bodyPr>
          <a:lstStyle/>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სოციალურ საინორმაციო სისტემასთან ინტეგრაცია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ელექტრონულ სამედიცინო ჩანაწერებთან ინტეგრაცია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ელექტრონული რეცეპტის მოდიფიცირება და მისი განვრცობა ქვეყნის მასშტაბით</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სამედიცინო დაწესებულებების ჩართვა მიმართვების ადმინისტრირების მოდულში</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მოქალაქეთათვის მოქნილი საძიებო პორტალის შექმნა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საყოველთაო ჯანდაცვის პროგრამაში ცვლილებებისა და დამატებების შესაბამისად, ელექტრონულ მოდულში სათანადო პრინციპული ცვლილებების განხორციელება</a:t>
            </a:r>
          </a:p>
          <a:p>
            <a:pPr marL="342900" indent="-342900">
              <a:buFont typeface="Wingdings" panose="05000000000000000000" pitchFamily="2" charset="2"/>
              <a:buChar char="ü"/>
            </a:pPr>
            <a:endParaRPr lang="en-US"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965754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a:buNone/>
            </a:pPr>
            <a:r>
              <a:rPr lang="ka-GE" b="1" dirty="0" smtClean="0">
                <a:solidFill>
                  <a:schemeClr val="accent2">
                    <a:lumMod val="50000"/>
                  </a:schemeClr>
                </a:solidFill>
                <a:latin typeface="Sylfaen" panose="010A0502050306030303" pitchFamily="18" charset="0"/>
              </a:rPr>
              <a:t>ნაწილი</a:t>
            </a:r>
            <a:r>
              <a:rPr lang="ka-GE" b="1" dirty="0" smtClean="0">
                <a:solidFill>
                  <a:schemeClr val="accent2">
                    <a:lumMod val="50000"/>
                  </a:schemeClr>
                </a:solidFill>
              </a:rPr>
              <a:t> </a:t>
            </a:r>
            <a:r>
              <a:rPr lang="en-US" b="1" dirty="0" smtClean="0">
                <a:solidFill>
                  <a:schemeClr val="accent2">
                    <a:lumMod val="50000"/>
                  </a:schemeClr>
                </a:solidFill>
              </a:rPr>
              <a:t>II</a:t>
            </a:r>
            <a:r>
              <a:rPr lang="en-US" dirty="0" smtClean="0">
                <a:solidFill>
                  <a:schemeClr val="accent2">
                    <a:lumMod val="50000"/>
                  </a:schemeClr>
                </a:solidFill>
              </a:rPr>
              <a:t>: </a:t>
            </a:r>
            <a:endParaRPr lang="ka-GE" dirty="0" smtClean="0">
              <a:solidFill>
                <a:schemeClr val="accent2">
                  <a:lumMod val="50000"/>
                </a:schemeClr>
              </a:solidFill>
            </a:endParaRPr>
          </a:p>
          <a:p>
            <a:pPr marL="0" lvl="0" indent="0" algn="ctr">
              <a:buNone/>
            </a:pPr>
            <a:endParaRPr lang="ka-GE" dirty="0" smtClean="0">
              <a:solidFill>
                <a:schemeClr val="accent2">
                  <a:lumMod val="50000"/>
                </a:schemeClr>
              </a:solidFill>
            </a:endParaRPr>
          </a:p>
          <a:p>
            <a:pPr marL="0" indent="0" algn="ctr">
              <a:buNone/>
            </a:pPr>
            <a:r>
              <a:rPr lang="ka-GE" sz="2800" dirty="0">
                <a:solidFill>
                  <a:schemeClr val="accent2">
                    <a:lumMod val="50000"/>
                  </a:schemeClr>
                </a:solidFill>
                <a:latin typeface="Sylfaen" panose="010A0502050306030303" pitchFamily="18" charset="0"/>
                <a:cs typeface="Arial" pitchFamily="34" charset="0"/>
              </a:rPr>
              <a:t>ჯანმრთელობის დაცვის ერთიანი საინფორმაციო სისტემის  (ჯდესს)  მდგრადობის უზრუნველყოფის საკითხები</a:t>
            </a:r>
          </a:p>
        </p:txBody>
      </p:sp>
    </p:spTree>
    <p:extLst>
      <p:ext uri="{BB962C8B-B14F-4D97-AF65-F5344CB8AC3E}">
        <p14:creationId xmlns:p14="http://schemas.microsoft.com/office/powerpoint/2010/main" val="830157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320140"/>
            <a:ext cx="7924800" cy="1200329"/>
          </a:xfrm>
          <a:prstGeom prst="rect">
            <a:avLst/>
          </a:prstGeom>
          <a:noFill/>
        </p:spPr>
        <p:txBody>
          <a:bodyPr wrap="square" rtlCol="0">
            <a:spAutoFit/>
          </a:bodyPr>
          <a:lstStyle/>
          <a:p>
            <a:pPr algn="ctr"/>
            <a:r>
              <a:rPr lang="ka-GE" sz="2400" b="1" dirty="0">
                <a:solidFill>
                  <a:srgbClr val="002060"/>
                </a:solidFill>
              </a:rPr>
              <a:t>სცენარი - </a:t>
            </a:r>
            <a:r>
              <a:rPr lang="en-US" sz="2400" b="1" dirty="0">
                <a:solidFill>
                  <a:srgbClr val="002060"/>
                </a:solidFill>
              </a:rPr>
              <a:t>I</a:t>
            </a:r>
            <a:r>
              <a:rPr lang="ka-GE" sz="2400" b="1" dirty="0">
                <a:solidFill>
                  <a:srgbClr val="002060"/>
                </a:solidFill>
              </a:rPr>
              <a:t/>
            </a:r>
            <a:br>
              <a:rPr lang="ka-GE" sz="2400" b="1" dirty="0">
                <a:solidFill>
                  <a:srgbClr val="002060"/>
                </a:solidFill>
              </a:rPr>
            </a:br>
            <a:r>
              <a:rPr lang="ka-GE" sz="2400" b="1" dirty="0">
                <a:solidFill>
                  <a:srgbClr val="002060"/>
                </a:solidFill>
              </a:rPr>
              <a:t>ჯდესს მართვისათვის მომსახურების </a:t>
            </a:r>
            <a:br>
              <a:rPr lang="ka-GE" sz="2400" b="1" dirty="0">
                <a:solidFill>
                  <a:srgbClr val="002060"/>
                </a:solidFill>
              </a:rPr>
            </a:br>
            <a:r>
              <a:rPr lang="ka-GE" sz="2400" b="1" dirty="0">
                <a:solidFill>
                  <a:srgbClr val="002060"/>
                </a:solidFill>
              </a:rPr>
              <a:t>შესყიდვა შჯსდს მიერ</a:t>
            </a:r>
            <a:endParaRPr lang="en-US" sz="2100" b="1" dirty="0">
              <a:solidFill>
                <a:srgbClr val="002060"/>
              </a:solidFill>
              <a:latin typeface="Myriad Pro" pitchFamily="34" charset="0"/>
              <a:cs typeface="Arial" pitchFamily="34" charset="0"/>
            </a:endParaRPr>
          </a:p>
        </p:txBody>
      </p:sp>
      <p:sp>
        <p:nvSpPr>
          <p:cNvPr id="2" name="TextBox 1"/>
          <p:cNvSpPr txBox="1"/>
          <p:nvPr/>
        </p:nvSpPr>
        <p:spPr>
          <a:xfrm>
            <a:off x="838200" y="3276600"/>
            <a:ext cx="7467600" cy="2862322"/>
          </a:xfrm>
          <a:prstGeom prst="rect">
            <a:avLst/>
          </a:prstGeom>
          <a:noFill/>
        </p:spPr>
        <p:txBody>
          <a:bodyPr wrap="square" rtlCol="0">
            <a:spAutoFit/>
          </a:bodyPr>
          <a:lstStyle/>
          <a:p>
            <a:pPr marL="285750" indent="-285750">
              <a:buFont typeface="Wingdings" panose="05000000000000000000" pitchFamily="2" charset="2"/>
              <a:buChar char="ü"/>
            </a:pPr>
            <a:r>
              <a:rPr lang="ka-GE" dirty="0">
                <a:solidFill>
                  <a:schemeClr val="accent2">
                    <a:lumMod val="50000"/>
                  </a:schemeClr>
                </a:solidFill>
                <a:cs typeface="Arial" pitchFamily="34" charset="0"/>
              </a:rPr>
              <a:t>სახსრების </a:t>
            </a:r>
            <a:r>
              <a:rPr lang="ka-GE" dirty="0" smtClean="0">
                <a:solidFill>
                  <a:schemeClr val="accent2">
                    <a:lumMod val="50000"/>
                  </a:schemeClr>
                </a:solidFill>
                <a:cs typeface="Arial" pitchFamily="34" charset="0"/>
              </a:rPr>
              <a:t>მობილიზება</a:t>
            </a:r>
            <a:endParaRPr lang="en-US" dirty="0" smtClean="0">
              <a:solidFill>
                <a:schemeClr val="accent2">
                  <a:lumMod val="50000"/>
                </a:schemeClr>
              </a:solidFill>
              <a:cs typeface="Arial" pitchFamily="34" charset="0"/>
            </a:endParaRPr>
          </a:p>
          <a:p>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a:solidFill>
                  <a:schemeClr val="accent2">
                    <a:lumMod val="50000"/>
                  </a:schemeClr>
                </a:solidFill>
                <a:cs typeface="Arial" pitchFamily="34" charset="0"/>
              </a:rPr>
              <a:t>დადგენილების </a:t>
            </a:r>
            <a:r>
              <a:rPr lang="ka-GE" dirty="0" smtClean="0">
                <a:solidFill>
                  <a:schemeClr val="accent2">
                    <a:lumMod val="50000"/>
                  </a:schemeClr>
                </a:solidFill>
                <a:cs typeface="Arial" pitchFamily="34" charset="0"/>
              </a:rPr>
              <a:t>ცვლილება</a:t>
            </a:r>
            <a:endParaRPr lang="en-US" dirty="0" smtClean="0">
              <a:solidFill>
                <a:schemeClr val="accent2">
                  <a:lumMod val="50000"/>
                </a:schemeClr>
              </a:solidFill>
              <a:cs typeface="Arial" pitchFamily="34" charset="0"/>
            </a:endParaRPr>
          </a:p>
          <a:p>
            <a:pPr lvl="0"/>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a:solidFill>
                  <a:schemeClr val="accent2">
                    <a:lumMod val="50000"/>
                  </a:schemeClr>
                </a:solidFill>
                <a:cs typeface="Arial" pitchFamily="34" charset="0"/>
              </a:rPr>
              <a:t>სხვადასხვა წყაროებიდან თანხების </a:t>
            </a:r>
            <a:r>
              <a:rPr lang="ka-GE" dirty="0" smtClean="0">
                <a:solidFill>
                  <a:schemeClr val="accent2">
                    <a:lumMod val="50000"/>
                  </a:schemeClr>
                </a:solidFill>
                <a:cs typeface="Arial" pitchFamily="34" charset="0"/>
              </a:rPr>
              <a:t>კონსოლიდირება</a:t>
            </a:r>
            <a:endParaRPr lang="en-US" dirty="0" smtClean="0">
              <a:solidFill>
                <a:schemeClr val="accent2">
                  <a:lumMod val="50000"/>
                </a:schemeClr>
              </a:solidFill>
              <a:cs typeface="Arial" pitchFamily="34" charset="0"/>
            </a:endParaRPr>
          </a:p>
          <a:p>
            <a:pPr lvl="0"/>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smtClean="0">
                <a:solidFill>
                  <a:schemeClr val="accent2">
                    <a:lumMod val="50000"/>
                  </a:schemeClr>
                </a:solidFill>
                <a:cs typeface="Arial" pitchFamily="34" charset="0"/>
              </a:rPr>
              <a:t>თანხების </a:t>
            </a:r>
            <a:r>
              <a:rPr lang="ka-GE" dirty="0">
                <a:solidFill>
                  <a:schemeClr val="accent2">
                    <a:lumMod val="50000"/>
                  </a:schemeClr>
                </a:solidFill>
                <a:cs typeface="Arial" pitchFamily="34" charset="0"/>
              </a:rPr>
              <a:t>გადანაწილება უწყებებს შორის</a:t>
            </a:r>
          </a:p>
          <a:p>
            <a:pPr marL="285750" indent="-285750">
              <a:buFont typeface="Wingdings" panose="05000000000000000000" pitchFamily="2" charset="2"/>
              <a:buChar char="ü"/>
            </a:pPr>
            <a:endParaRPr lang="en-US" dirty="0">
              <a:solidFill>
                <a:schemeClr val="accent2">
                  <a:lumMod val="50000"/>
                </a:schemeClr>
              </a:solidFill>
              <a:cs typeface="Arial" pitchFamily="34" charset="0"/>
            </a:endParaRPr>
          </a:p>
          <a:p>
            <a:pPr marL="285750" lvl="0" indent="-285750">
              <a:buFont typeface="Wingdings" panose="05000000000000000000" pitchFamily="2" charset="2"/>
              <a:buChar char="ü"/>
            </a:pPr>
            <a:endParaRPr lang="en-US" dirty="0">
              <a:solidFill>
                <a:schemeClr val="accent2">
                  <a:lumMod val="50000"/>
                </a:schemeClr>
              </a:solidFill>
              <a:cs typeface="Arial" pitchFamily="34" charset="0"/>
            </a:endParaRPr>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2024053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0" y="1447800"/>
            <a:ext cx="7772400" cy="1219200"/>
          </a:xfrm>
          <a:solidFill>
            <a:srgbClr val="C00000"/>
          </a:solidFill>
          <a:ln>
            <a:solidFill>
              <a:srgbClr val="C00000"/>
            </a:solidFill>
          </a:ln>
        </p:spPr>
        <p:txBody>
          <a:bodyPr anchor="ctr"/>
          <a:lstStyle/>
          <a:p>
            <a:pPr algn="ctr"/>
            <a:r>
              <a:rPr lang="ka-GE" dirty="0" smtClean="0">
                <a:solidFill>
                  <a:schemeClr val="bg1"/>
                </a:solidFill>
              </a:rPr>
              <a:t>სცენარი - </a:t>
            </a:r>
            <a:r>
              <a:rPr lang="en-US" dirty="0" smtClean="0">
                <a:solidFill>
                  <a:schemeClr val="bg1"/>
                </a:solidFill>
              </a:rPr>
              <a:t>I</a:t>
            </a:r>
            <a:r>
              <a:rPr lang="ka-GE" dirty="0" smtClean="0">
                <a:solidFill>
                  <a:schemeClr val="bg1"/>
                </a:solidFill>
              </a:rPr>
              <a:t/>
            </a:r>
            <a:br>
              <a:rPr lang="ka-GE" dirty="0" smtClean="0">
                <a:solidFill>
                  <a:schemeClr val="bg1"/>
                </a:solidFill>
              </a:rPr>
            </a:br>
            <a:r>
              <a:rPr lang="ka-GE" dirty="0" smtClean="0">
                <a:solidFill>
                  <a:schemeClr val="bg1"/>
                </a:solidFill>
              </a:rPr>
              <a:t>საკადრო და ფინანსური რესურსი</a:t>
            </a:r>
            <a:endParaRPr lang="en-US"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808354900"/>
              </p:ext>
            </p:extLst>
          </p:nvPr>
        </p:nvGraphicFramePr>
        <p:xfrm>
          <a:off x="797858" y="2743200"/>
          <a:ext cx="7736542" cy="3834138"/>
        </p:xfrm>
        <a:graphic>
          <a:graphicData uri="http://schemas.openxmlformats.org/drawingml/2006/table">
            <a:tbl>
              <a:tblPr firstRow="1" bandRow="1">
                <a:tableStyleId>{5C22544A-7EE6-4342-B048-85BDC9FD1C3A}</a:tableStyleId>
              </a:tblPr>
              <a:tblGrid>
                <a:gridCol w="2859742"/>
                <a:gridCol w="1008530"/>
                <a:gridCol w="2725270"/>
                <a:gridCol w="1143000"/>
              </a:tblGrid>
              <a:tr h="408309">
                <a:tc gridSpan="2">
                  <a:txBody>
                    <a:bodyPr/>
                    <a:lstStyle/>
                    <a:p>
                      <a:pPr algn="ctr"/>
                      <a:r>
                        <a:rPr lang="ka-GE" dirty="0" smtClean="0">
                          <a:solidFill>
                            <a:srgbClr val="C00000"/>
                          </a:solidFill>
                          <a:latin typeface="Sylfaen" panose="010A0502050306030303" pitchFamily="18" charset="0"/>
                        </a:rPr>
                        <a:t>საკადრო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gridSpan="2">
                  <a:txBody>
                    <a:bodyPr/>
                    <a:lstStyle/>
                    <a:p>
                      <a:pPr algn="ctr"/>
                      <a:r>
                        <a:rPr lang="ka-GE" dirty="0" smtClean="0">
                          <a:solidFill>
                            <a:srgbClr val="C00000"/>
                          </a:solidFill>
                          <a:latin typeface="Sylfaen" panose="010A0502050306030303" pitchFamily="18" charset="0"/>
                        </a:rPr>
                        <a:t>ფინანსური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408309">
                <a:tc>
                  <a:txBody>
                    <a:bodyPr/>
                    <a:lstStyle/>
                    <a:p>
                      <a:r>
                        <a:rPr lang="ka-GE" sz="1400" b="0" dirty="0" smtClean="0">
                          <a:solidFill>
                            <a:srgbClr val="C00000"/>
                          </a:solidFill>
                          <a:latin typeface="Sylfaen" panose="010A0502050306030303" pitchFamily="18" charset="0"/>
                        </a:rPr>
                        <a:t>პროექტის</a:t>
                      </a:r>
                      <a:r>
                        <a:rPr lang="ka-GE" sz="1400" b="0" baseline="0" dirty="0" smtClean="0">
                          <a:solidFill>
                            <a:srgbClr val="C00000"/>
                          </a:solidFill>
                          <a:latin typeface="Sylfaen" panose="010A0502050306030303" pitchFamily="18" charset="0"/>
                        </a:rPr>
                        <a:t> მენეჯერი</a:t>
                      </a:r>
                      <a:endParaRPr lang="en-US" sz="1400" b="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ხელფასები - </a:t>
                      </a:r>
                      <a:r>
                        <a:rPr lang="ka-GE" sz="1400" b="1" kern="1200" dirty="0" smtClean="0">
                          <a:solidFill>
                            <a:srgbClr val="C00000"/>
                          </a:solidFill>
                          <a:latin typeface="Sylfaen" panose="010A0502050306030303" pitchFamily="18" charset="0"/>
                          <a:ea typeface="+mn-ea"/>
                          <a:cs typeface="+mn-cs"/>
                        </a:rPr>
                        <a:t>საშემოსავლო გადასახადის ჩათვლით</a:t>
                      </a:r>
                      <a:endParaRPr lang="en-US" sz="1400" b="1"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600 000 $</a:t>
                      </a:r>
                      <a:endParaRPr lang="en-US" sz="14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4157">
                <a:tc>
                  <a:txBody>
                    <a:bodyPr/>
                    <a:lstStyle/>
                    <a:p>
                      <a:r>
                        <a:rPr lang="ka-GE" sz="1400" b="0" kern="1200" dirty="0" smtClean="0">
                          <a:solidFill>
                            <a:srgbClr val="C00000"/>
                          </a:solidFill>
                          <a:latin typeface="Sylfaen" panose="010A0502050306030303" pitchFamily="18" charset="0"/>
                          <a:ea typeface="+mn-ea"/>
                          <a:cs typeface="+mn-cs"/>
                        </a:rPr>
                        <a:t>ბიზნეს ანალიტისკოსი/ კოორდინატორი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ადმინისტრაციული ხარჯი ზედნადები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100 000 $</a:t>
                      </a:r>
                      <a:endParaRPr lang="en-US" sz="14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45131">
                <a:tc>
                  <a:txBody>
                    <a:bodyPr/>
                    <a:lstStyle/>
                    <a:p>
                      <a:r>
                        <a:rPr lang="ka-GE" sz="1400" b="0" kern="1200" dirty="0" smtClean="0">
                          <a:solidFill>
                            <a:srgbClr val="C00000"/>
                          </a:solidFill>
                          <a:latin typeface="Sylfaen" panose="010A0502050306030303" pitchFamily="18" charset="0"/>
                          <a:ea typeface="+mn-ea"/>
                          <a:cs typeface="+mn-cs"/>
                        </a:rPr>
                        <a:t>მთავარი დეველოპერი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დამატებითი ღირებულების გადასახადი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126 000 $</a:t>
                      </a:r>
                      <a:endParaRPr lang="en-US" sz="14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2731">
                <a:tc>
                  <a:txBody>
                    <a:bodyPr/>
                    <a:lstStyle/>
                    <a:p>
                      <a:r>
                        <a:rPr lang="ka-GE" sz="1400" b="0" kern="1200" dirty="0" smtClean="0">
                          <a:solidFill>
                            <a:srgbClr val="C00000"/>
                          </a:solidFill>
                          <a:latin typeface="Sylfaen" panose="010A0502050306030303" pitchFamily="18" charset="0"/>
                          <a:ea typeface="+mn-ea"/>
                          <a:cs typeface="+mn-cs"/>
                        </a:rPr>
                        <a:t>დეველოპერი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ბაზის ადმინისტრატორი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47011">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დიზაინერი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ტესტერი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08309">
                <a:tc>
                  <a:txBody>
                    <a:bodyPr/>
                    <a:lstStyle/>
                    <a:p>
                      <a:r>
                        <a:rPr lang="ka-GE" b="1" dirty="0" smtClean="0">
                          <a:solidFill>
                            <a:srgbClr val="C00000"/>
                          </a:solidFill>
                          <a:latin typeface="Sylfaen" panose="010A0502050306030303" pitchFamily="18" charset="0"/>
                        </a:rPr>
                        <a:t>სულ</a:t>
                      </a:r>
                      <a:endParaRPr lang="en-US" b="1"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1"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800" b="1" kern="1200" dirty="0" smtClean="0">
                          <a:solidFill>
                            <a:srgbClr val="C00000"/>
                          </a:solidFill>
                          <a:latin typeface="Sylfaen" panose="010A0502050306030303" pitchFamily="18" charset="0"/>
                          <a:ea typeface="+mn-ea"/>
                          <a:cs typeface="+mn-cs"/>
                        </a:rPr>
                        <a:t>სულ</a:t>
                      </a:r>
                      <a:endParaRPr lang="en-US" sz="1800" b="1"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b="1" dirty="0" smtClean="0">
                          <a:solidFill>
                            <a:srgbClr val="C00000"/>
                          </a:solidFill>
                          <a:latin typeface="Sylfaen" panose="010A0502050306030303" pitchFamily="18" charset="0"/>
                        </a:rPr>
                        <a:t>826</a:t>
                      </a:r>
                      <a:r>
                        <a:rPr lang="en-US" b="1" baseline="0" dirty="0" smtClean="0">
                          <a:solidFill>
                            <a:srgbClr val="C00000"/>
                          </a:solidFill>
                          <a:latin typeface="Sylfaen" panose="010A0502050306030303" pitchFamily="18" charset="0"/>
                        </a:rPr>
                        <a:t> 000 $</a:t>
                      </a:r>
                      <a:endParaRPr lang="en-US" b="1"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143440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3276600"/>
            <a:ext cx="7467600" cy="2031325"/>
          </a:xfrm>
          <a:prstGeom prst="rect">
            <a:avLst/>
          </a:prstGeom>
          <a:noFill/>
        </p:spPr>
        <p:txBody>
          <a:bodyPr wrap="square" rtlCol="0">
            <a:spAutoFit/>
          </a:bodyPr>
          <a:lstStyle/>
          <a:p>
            <a:pPr marL="285750" indent="-285750">
              <a:buFont typeface="Wingdings" panose="05000000000000000000" pitchFamily="2" charset="2"/>
              <a:buChar char="ü"/>
            </a:pPr>
            <a:r>
              <a:rPr lang="ka-GE" dirty="0" smtClean="0">
                <a:solidFill>
                  <a:schemeClr val="accent2">
                    <a:lumMod val="50000"/>
                  </a:schemeClr>
                </a:solidFill>
                <a:cs typeface="Arial" pitchFamily="34" charset="0"/>
              </a:rPr>
              <a:t>შიდა საკადრო რესურსის გადამზადება / აყვანა</a:t>
            </a:r>
            <a:endParaRPr lang="en-US" dirty="0" smtClean="0">
              <a:solidFill>
                <a:schemeClr val="accent2">
                  <a:lumMod val="50000"/>
                </a:schemeClr>
              </a:solidFill>
              <a:cs typeface="Arial" pitchFamily="34" charset="0"/>
            </a:endParaRPr>
          </a:p>
          <a:p>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smtClean="0">
                <a:solidFill>
                  <a:schemeClr val="accent2">
                    <a:lumMod val="50000"/>
                  </a:schemeClr>
                </a:solidFill>
                <a:cs typeface="Arial" pitchFamily="34" charset="0"/>
              </a:rPr>
              <a:t>საკადრო რესურსის შესაბამისი ანაზღაურების უზრუნველყოფა</a:t>
            </a:r>
            <a:endParaRPr lang="en-US" dirty="0" smtClean="0">
              <a:solidFill>
                <a:schemeClr val="accent2">
                  <a:lumMod val="50000"/>
                </a:schemeClr>
              </a:solidFill>
              <a:cs typeface="Arial" pitchFamily="34" charset="0"/>
            </a:endParaRPr>
          </a:p>
          <a:p>
            <a:pPr lvl="0"/>
            <a:endParaRPr lang="en-US" dirty="0" smtClean="0">
              <a:solidFill>
                <a:schemeClr val="accent2">
                  <a:lumMod val="50000"/>
                </a:schemeClr>
              </a:solidFill>
              <a:cs typeface="Arial" pitchFamily="34" charset="0"/>
            </a:endParaRPr>
          </a:p>
          <a:p>
            <a:pPr marL="285750" indent="-285750">
              <a:buFont typeface="Wingdings" panose="05000000000000000000" pitchFamily="2" charset="2"/>
              <a:buChar char="ü"/>
            </a:pPr>
            <a:endParaRPr lang="en-US" dirty="0">
              <a:solidFill>
                <a:schemeClr val="accent2">
                  <a:lumMod val="50000"/>
                </a:schemeClr>
              </a:solidFill>
              <a:cs typeface="Arial" pitchFamily="34" charset="0"/>
            </a:endParaRPr>
          </a:p>
          <a:p>
            <a:pPr marL="285750" lvl="0" indent="-285750">
              <a:buFont typeface="Wingdings" panose="05000000000000000000" pitchFamily="2" charset="2"/>
              <a:buChar char="ü"/>
            </a:pPr>
            <a:endParaRPr lang="en-US" dirty="0">
              <a:solidFill>
                <a:schemeClr val="accent2">
                  <a:lumMod val="50000"/>
                </a:schemeClr>
              </a:solidFill>
              <a:cs typeface="Arial" pitchFamily="34" charset="0"/>
            </a:endParaRPr>
          </a:p>
          <a:p>
            <a:pPr marL="285750" indent="-285750">
              <a:buFont typeface="Wingdings" panose="05000000000000000000" pitchFamily="2" charset="2"/>
              <a:buChar char="ü"/>
            </a:pPr>
            <a:endParaRPr lang="en-US" dirty="0"/>
          </a:p>
        </p:txBody>
      </p:sp>
      <p:sp>
        <p:nvSpPr>
          <p:cNvPr id="4" name="TextBox 3"/>
          <p:cNvSpPr txBox="1"/>
          <p:nvPr/>
        </p:nvSpPr>
        <p:spPr>
          <a:xfrm>
            <a:off x="609600" y="1371600"/>
            <a:ext cx="7924800" cy="830997"/>
          </a:xfrm>
          <a:prstGeom prst="rect">
            <a:avLst/>
          </a:prstGeom>
          <a:noFill/>
        </p:spPr>
        <p:txBody>
          <a:bodyPr wrap="square" rtlCol="0">
            <a:spAutoFit/>
          </a:bodyPr>
          <a:lstStyle/>
          <a:p>
            <a:pPr algn="ctr"/>
            <a:r>
              <a:rPr lang="ka-GE" sz="2400" b="1" dirty="0">
                <a:solidFill>
                  <a:srgbClr val="002060"/>
                </a:solidFill>
              </a:rPr>
              <a:t>სცენარი - </a:t>
            </a:r>
            <a:r>
              <a:rPr lang="en-US" sz="2400" b="1" dirty="0">
                <a:solidFill>
                  <a:srgbClr val="002060"/>
                </a:solidFill>
              </a:rPr>
              <a:t>II</a:t>
            </a:r>
            <a:r>
              <a:rPr lang="ka-GE" sz="2400" b="1" dirty="0">
                <a:solidFill>
                  <a:srgbClr val="002060"/>
                </a:solidFill>
              </a:rPr>
              <a:t/>
            </a:r>
            <a:br>
              <a:rPr lang="ka-GE" sz="2400" b="1" dirty="0">
                <a:solidFill>
                  <a:srgbClr val="002060"/>
                </a:solidFill>
              </a:rPr>
            </a:br>
            <a:r>
              <a:rPr lang="ka-GE" sz="2400" b="1" dirty="0">
                <a:solidFill>
                  <a:srgbClr val="002060"/>
                </a:solidFill>
              </a:rPr>
              <a:t>ჯდესს მართვა შჯსდს მიერ</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1744265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447800"/>
            <a:ext cx="7772400" cy="1219200"/>
          </a:xfrm>
          <a:solidFill>
            <a:srgbClr val="C00000"/>
          </a:solidFill>
          <a:ln>
            <a:solidFill>
              <a:srgbClr val="C00000"/>
            </a:solidFill>
          </a:ln>
        </p:spPr>
        <p:txBody>
          <a:bodyPr anchor="ctr"/>
          <a:lstStyle/>
          <a:p>
            <a:pPr algn="ctr"/>
            <a:r>
              <a:rPr lang="ka-GE" dirty="0" smtClean="0">
                <a:solidFill>
                  <a:schemeClr val="bg1"/>
                </a:solidFill>
              </a:rPr>
              <a:t>სცენარი - </a:t>
            </a:r>
            <a:r>
              <a:rPr lang="en-US" dirty="0" smtClean="0">
                <a:solidFill>
                  <a:schemeClr val="bg1"/>
                </a:solidFill>
              </a:rPr>
              <a:t>II</a:t>
            </a:r>
            <a:r>
              <a:rPr lang="ka-GE" dirty="0" smtClean="0">
                <a:solidFill>
                  <a:schemeClr val="bg1"/>
                </a:solidFill>
              </a:rPr>
              <a:t/>
            </a:r>
            <a:br>
              <a:rPr lang="ka-GE" dirty="0" smtClean="0">
                <a:solidFill>
                  <a:schemeClr val="bg1"/>
                </a:solidFill>
              </a:rPr>
            </a:br>
            <a:r>
              <a:rPr lang="ka-GE" dirty="0" smtClean="0">
                <a:solidFill>
                  <a:schemeClr val="bg1"/>
                </a:solidFill>
              </a:rPr>
              <a:t>საკადრო და ფინანსური რესურსი</a:t>
            </a: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2165749"/>
              </p:ext>
            </p:extLst>
          </p:nvPr>
        </p:nvGraphicFramePr>
        <p:xfrm>
          <a:off x="797858" y="2743200"/>
          <a:ext cx="7736542" cy="3834138"/>
        </p:xfrm>
        <a:graphic>
          <a:graphicData uri="http://schemas.openxmlformats.org/drawingml/2006/table">
            <a:tbl>
              <a:tblPr firstRow="1" bandRow="1">
                <a:tableStyleId>{5C22544A-7EE6-4342-B048-85BDC9FD1C3A}</a:tableStyleId>
              </a:tblPr>
              <a:tblGrid>
                <a:gridCol w="2859742"/>
                <a:gridCol w="1008530"/>
                <a:gridCol w="2725270"/>
                <a:gridCol w="1143000"/>
              </a:tblGrid>
              <a:tr h="408309">
                <a:tc gridSpan="2">
                  <a:txBody>
                    <a:bodyPr/>
                    <a:lstStyle/>
                    <a:p>
                      <a:pPr algn="ctr"/>
                      <a:r>
                        <a:rPr lang="ka-GE" dirty="0" smtClean="0">
                          <a:solidFill>
                            <a:srgbClr val="C00000"/>
                          </a:solidFill>
                          <a:latin typeface="Sylfaen" panose="010A0502050306030303" pitchFamily="18" charset="0"/>
                        </a:rPr>
                        <a:t>საკადრო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gridSpan="2">
                  <a:txBody>
                    <a:bodyPr/>
                    <a:lstStyle/>
                    <a:p>
                      <a:pPr algn="ctr"/>
                      <a:r>
                        <a:rPr lang="ka-GE" dirty="0" smtClean="0">
                          <a:solidFill>
                            <a:srgbClr val="C00000"/>
                          </a:solidFill>
                          <a:latin typeface="Sylfaen" panose="010A0502050306030303" pitchFamily="18" charset="0"/>
                        </a:rPr>
                        <a:t>ფინანსური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408309">
                <a:tc>
                  <a:txBody>
                    <a:bodyPr/>
                    <a:lstStyle/>
                    <a:p>
                      <a:r>
                        <a:rPr lang="ka-GE" sz="1400" b="0" dirty="0" smtClean="0">
                          <a:solidFill>
                            <a:srgbClr val="C00000"/>
                          </a:solidFill>
                          <a:latin typeface="Sylfaen" panose="010A0502050306030303" pitchFamily="18" charset="0"/>
                        </a:rPr>
                        <a:t>პროექტის</a:t>
                      </a:r>
                      <a:r>
                        <a:rPr lang="ka-GE" sz="1400" b="0" baseline="0" dirty="0" smtClean="0">
                          <a:solidFill>
                            <a:srgbClr val="C00000"/>
                          </a:solidFill>
                          <a:latin typeface="Sylfaen" panose="010A0502050306030303" pitchFamily="18" charset="0"/>
                        </a:rPr>
                        <a:t> მენეჯერი</a:t>
                      </a:r>
                      <a:endParaRPr lang="en-US" sz="1400" b="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ხელფასები - </a:t>
                      </a:r>
                      <a:r>
                        <a:rPr lang="ka-GE" sz="1400" b="1" kern="1200" dirty="0" smtClean="0">
                          <a:solidFill>
                            <a:srgbClr val="C00000"/>
                          </a:solidFill>
                          <a:latin typeface="Sylfaen" panose="010A0502050306030303" pitchFamily="18" charset="0"/>
                          <a:ea typeface="+mn-ea"/>
                          <a:cs typeface="+mn-cs"/>
                        </a:rPr>
                        <a:t>საშემოსავლო გადასახადის ჩათვლით</a:t>
                      </a:r>
                      <a:endParaRPr lang="en-US" sz="14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600 000 $</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4157">
                <a:tc>
                  <a:txBody>
                    <a:bodyPr/>
                    <a:lstStyle/>
                    <a:p>
                      <a:r>
                        <a:rPr lang="ka-GE" sz="1400" b="0" kern="1200" dirty="0" smtClean="0">
                          <a:solidFill>
                            <a:srgbClr val="C00000"/>
                          </a:solidFill>
                          <a:latin typeface="Sylfaen" panose="010A0502050306030303" pitchFamily="18" charset="0"/>
                          <a:ea typeface="+mn-ea"/>
                          <a:cs typeface="+mn-cs"/>
                        </a:rPr>
                        <a:t>ბიზნეს ანალიტისკოსი/ კოორდინატორი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3</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ადმინისტრაციული ხარჯი ზედნადები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1400" dirty="0" smtClean="0">
                          <a:solidFill>
                            <a:srgbClr val="C00000"/>
                          </a:solidFill>
                          <a:latin typeface="Sylfaen" panose="010A0502050306030303" pitchFamily="18" charset="0"/>
                        </a:rPr>
                        <a:t>25 000 </a:t>
                      </a:r>
                      <a:r>
                        <a:rPr lang="en-US" sz="1400" dirty="0" smtClean="0">
                          <a:solidFill>
                            <a:srgbClr val="C00000"/>
                          </a:solidFill>
                          <a:latin typeface="Sylfaen" panose="010A0502050306030303" pitchFamily="18" charset="0"/>
                        </a:rPr>
                        <a:t>$</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45131">
                <a:tc>
                  <a:txBody>
                    <a:bodyPr/>
                    <a:lstStyle/>
                    <a:p>
                      <a:r>
                        <a:rPr lang="ka-GE" sz="1400" b="0" kern="1200" dirty="0" smtClean="0">
                          <a:solidFill>
                            <a:srgbClr val="C00000"/>
                          </a:solidFill>
                          <a:latin typeface="Sylfaen" panose="010A0502050306030303" pitchFamily="18" charset="0"/>
                          <a:ea typeface="+mn-ea"/>
                          <a:cs typeface="+mn-cs"/>
                        </a:rPr>
                        <a:t>მთავარი დეველოპერი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დამატებითი ღირებულების გადასახადი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1400" dirty="0" smtClean="0">
                          <a:solidFill>
                            <a:srgbClr val="C00000"/>
                          </a:solidFill>
                          <a:latin typeface="Sylfaen" panose="010A0502050306030303" pitchFamily="18" charset="0"/>
                        </a:rPr>
                        <a:t>0</a:t>
                      </a:r>
                      <a:r>
                        <a:rPr lang="en-US" sz="1400" dirty="0" smtClean="0">
                          <a:solidFill>
                            <a:srgbClr val="C00000"/>
                          </a:solidFill>
                          <a:latin typeface="Sylfaen" panose="010A0502050306030303" pitchFamily="18" charset="0"/>
                        </a:rPr>
                        <a:t> $</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2731">
                <a:tc>
                  <a:txBody>
                    <a:bodyPr/>
                    <a:lstStyle/>
                    <a:p>
                      <a:r>
                        <a:rPr lang="ka-GE" sz="1400" b="0" kern="1200" dirty="0" smtClean="0">
                          <a:solidFill>
                            <a:srgbClr val="C00000"/>
                          </a:solidFill>
                          <a:latin typeface="Sylfaen" panose="010A0502050306030303" pitchFamily="18" charset="0"/>
                          <a:ea typeface="+mn-ea"/>
                          <a:cs typeface="+mn-cs"/>
                        </a:rPr>
                        <a:t>დეველოპერი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8</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ბაზის ადმინისტრატორი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47011">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დიზაინერი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ტესტერი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08309">
                <a:tc>
                  <a:txBody>
                    <a:bodyPr/>
                    <a:lstStyle/>
                    <a:p>
                      <a:r>
                        <a:rPr lang="ka-GE" b="1" dirty="0" smtClean="0">
                          <a:solidFill>
                            <a:srgbClr val="C00000"/>
                          </a:solidFill>
                          <a:latin typeface="Sylfaen" panose="010A0502050306030303" pitchFamily="18" charset="0"/>
                        </a:rPr>
                        <a:t>სულ</a:t>
                      </a:r>
                      <a:endParaRPr lang="en-US" b="1"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1" kern="1200" dirty="0" smtClean="0">
                          <a:solidFill>
                            <a:srgbClr val="C00000"/>
                          </a:solidFill>
                          <a:latin typeface="Sylfaen" panose="010A0502050306030303" pitchFamily="18" charset="0"/>
                          <a:ea typeface="+mn-ea"/>
                          <a:cs typeface="+mn-cs"/>
                        </a:rPr>
                        <a:t>16</a:t>
                      </a:r>
                      <a:endParaRPr lang="en-US" sz="12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800" b="1" kern="1200" dirty="0" smtClean="0">
                          <a:solidFill>
                            <a:srgbClr val="C00000"/>
                          </a:solidFill>
                          <a:latin typeface="Sylfaen" panose="010A0502050306030303" pitchFamily="18" charset="0"/>
                          <a:ea typeface="+mn-ea"/>
                          <a:cs typeface="+mn-cs"/>
                        </a:rPr>
                        <a:t>სულ</a:t>
                      </a:r>
                      <a:endParaRPr lang="en-US" sz="18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b="1" dirty="0" smtClean="0">
                          <a:solidFill>
                            <a:srgbClr val="C00000"/>
                          </a:solidFill>
                          <a:latin typeface="Sylfaen" panose="010A0502050306030303" pitchFamily="18" charset="0"/>
                        </a:rPr>
                        <a:t>625</a:t>
                      </a:r>
                      <a:r>
                        <a:rPr lang="en-US" b="1" baseline="0" dirty="0" smtClean="0">
                          <a:solidFill>
                            <a:srgbClr val="C00000"/>
                          </a:solidFill>
                          <a:latin typeface="Sylfaen" panose="010A0502050306030303" pitchFamily="18" charset="0"/>
                        </a:rPr>
                        <a:t> 000 $</a:t>
                      </a:r>
                      <a:endParaRPr lang="en-US" b="1"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1208291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3032879"/>
            <a:ext cx="7467600" cy="3139321"/>
          </a:xfrm>
          <a:prstGeom prst="rect">
            <a:avLst/>
          </a:prstGeom>
          <a:noFill/>
        </p:spPr>
        <p:txBody>
          <a:bodyPr wrap="square" rtlCol="0">
            <a:spAutoFit/>
          </a:bodyPr>
          <a:lstStyle/>
          <a:p>
            <a:pPr marL="285750" indent="-285750">
              <a:buFont typeface="Wingdings" panose="05000000000000000000" pitchFamily="2" charset="2"/>
              <a:buChar char="ü"/>
            </a:pPr>
            <a:r>
              <a:rPr lang="ka-GE" dirty="0" smtClean="0">
                <a:solidFill>
                  <a:schemeClr val="accent2">
                    <a:lumMod val="50000"/>
                  </a:schemeClr>
                </a:solidFill>
                <a:cs typeface="Arial" pitchFamily="34" charset="0"/>
              </a:rPr>
              <a:t>სსიპ შექმნა</a:t>
            </a:r>
            <a:endParaRPr lang="en-US" dirty="0" smtClean="0">
              <a:solidFill>
                <a:schemeClr val="accent2">
                  <a:lumMod val="50000"/>
                </a:schemeClr>
              </a:solidFill>
              <a:cs typeface="Arial" pitchFamily="34" charset="0"/>
            </a:endParaRPr>
          </a:p>
          <a:p>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a:solidFill>
                  <a:schemeClr val="accent2">
                    <a:lumMod val="50000"/>
                  </a:schemeClr>
                </a:solidFill>
                <a:cs typeface="Arial" pitchFamily="34" charset="0"/>
              </a:rPr>
              <a:t>საკადრო რესურსის შესაბამისი ანაზღაურების </a:t>
            </a:r>
            <a:r>
              <a:rPr lang="ka-GE" dirty="0" smtClean="0">
                <a:solidFill>
                  <a:schemeClr val="accent2">
                    <a:lumMod val="50000"/>
                  </a:schemeClr>
                </a:solidFill>
                <a:cs typeface="Arial" pitchFamily="34" charset="0"/>
              </a:rPr>
              <a:t>უზრუნველყოფა</a:t>
            </a:r>
          </a:p>
          <a:p>
            <a:pPr lvl="0"/>
            <a:endParaRPr lang="ka-GE" dirty="0" smtClean="0">
              <a:solidFill>
                <a:schemeClr val="accent2">
                  <a:lumMod val="50000"/>
                </a:schemeClr>
              </a:solidFill>
              <a:cs typeface="Arial" pitchFamily="34" charset="0"/>
            </a:endParaRPr>
          </a:p>
          <a:p>
            <a:pPr marL="285750" indent="-285750">
              <a:buFont typeface="Wingdings" panose="05000000000000000000" pitchFamily="2" charset="2"/>
              <a:buChar char="ü"/>
            </a:pPr>
            <a:r>
              <a:rPr lang="ka-GE" dirty="0">
                <a:solidFill>
                  <a:schemeClr val="accent2">
                    <a:lumMod val="50000"/>
                  </a:schemeClr>
                </a:solidFill>
                <a:cs typeface="Arial" pitchFamily="34" charset="0"/>
              </a:rPr>
              <a:t>სხვადასხვა დაფინანსების </a:t>
            </a:r>
            <a:r>
              <a:rPr lang="ka-GE" dirty="0" smtClean="0">
                <a:solidFill>
                  <a:schemeClr val="accent2">
                    <a:lumMod val="50000"/>
                  </a:schemeClr>
                </a:solidFill>
                <a:cs typeface="Arial" pitchFamily="34" charset="0"/>
              </a:rPr>
              <a:t>მოპოვება</a:t>
            </a:r>
          </a:p>
          <a:p>
            <a:endParaRPr lang="ka-GE" dirty="0">
              <a:solidFill>
                <a:schemeClr val="accent2">
                  <a:lumMod val="50000"/>
                </a:schemeClr>
              </a:solidFill>
              <a:cs typeface="Arial" pitchFamily="34" charset="0"/>
            </a:endParaRPr>
          </a:p>
          <a:p>
            <a:pPr marL="285750" indent="-285750">
              <a:buFont typeface="Wingdings" panose="05000000000000000000" pitchFamily="2" charset="2"/>
              <a:buChar char="ü"/>
            </a:pPr>
            <a:r>
              <a:rPr lang="ka-GE" dirty="0">
                <a:solidFill>
                  <a:schemeClr val="accent2">
                    <a:lumMod val="50000"/>
                  </a:schemeClr>
                </a:solidFill>
                <a:cs typeface="Arial" pitchFamily="34" charset="0"/>
              </a:rPr>
              <a:t>სხვადასხვა ადმინისტრაციული ხარჯის </a:t>
            </a:r>
            <a:r>
              <a:rPr lang="ka-GE" dirty="0" smtClean="0">
                <a:solidFill>
                  <a:schemeClr val="accent2">
                    <a:lumMod val="50000"/>
                  </a:schemeClr>
                </a:solidFill>
                <a:cs typeface="Arial" pitchFamily="34" charset="0"/>
              </a:rPr>
              <a:t>გაწევა</a:t>
            </a:r>
          </a:p>
          <a:p>
            <a:endParaRPr lang="ka-GE" dirty="0">
              <a:solidFill>
                <a:schemeClr val="accent2">
                  <a:lumMod val="50000"/>
                </a:schemeClr>
              </a:solidFill>
              <a:cs typeface="Arial" pitchFamily="34" charset="0"/>
            </a:endParaRPr>
          </a:p>
          <a:p>
            <a:pPr marL="285750" indent="-285750">
              <a:buFont typeface="Wingdings" panose="05000000000000000000" pitchFamily="2" charset="2"/>
              <a:buChar char="ü"/>
            </a:pPr>
            <a:r>
              <a:rPr lang="ka-GE" dirty="0">
                <a:solidFill>
                  <a:schemeClr val="accent2">
                    <a:lumMod val="50000"/>
                  </a:schemeClr>
                </a:solidFill>
                <a:cs typeface="Arial" pitchFamily="34" charset="0"/>
              </a:rPr>
              <a:t>საკადრო რესურსის გადამზადება / აყვანა</a:t>
            </a:r>
          </a:p>
          <a:p>
            <a:pPr lvl="0"/>
            <a:endParaRPr lang="en-US" dirty="0">
              <a:solidFill>
                <a:schemeClr val="accent2">
                  <a:lumMod val="50000"/>
                </a:schemeClr>
              </a:solidFill>
              <a:cs typeface="Arial" pitchFamily="34" charset="0"/>
            </a:endParaRPr>
          </a:p>
          <a:p>
            <a:pPr marL="285750" indent="-285750">
              <a:buFont typeface="Wingdings" panose="05000000000000000000" pitchFamily="2" charset="2"/>
              <a:buChar char="ü"/>
            </a:pPr>
            <a:endParaRPr lang="en-US" dirty="0"/>
          </a:p>
        </p:txBody>
      </p:sp>
      <p:sp>
        <p:nvSpPr>
          <p:cNvPr id="4" name="TextBox 3"/>
          <p:cNvSpPr txBox="1"/>
          <p:nvPr/>
        </p:nvSpPr>
        <p:spPr>
          <a:xfrm>
            <a:off x="609600" y="1371600"/>
            <a:ext cx="7924800" cy="830997"/>
          </a:xfrm>
          <a:prstGeom prst="rect">
            <a:avLst/>
          </a:prstGeom>
          <a:noFill/>
        </p:spPr>
        <p:txBody>
          <a:bodyPr wrap="square" rtlCol="0">
            <a:spAutoFit/>
          </a:bodyPr>
          <a:lstStyle/>
          <a:p>
            <a:pPr algn="ctr"/>
            <a:r>
              <a:rPr lang="ka-GE" sz="2400" b="1" dirty="0">
                <a:solidFill>
                  <a:srgbClr val="002060"/>
                </a:solidFill>
              </a:rPr>
              <a:t>სცენარი - </a:t>
            </a:r>
            <a:r>
              <a:rPr lang="en-US" sz="2400" b="1" dirty="0">
                <a:solidFill>
                  <a:srgbClr val="002060"/>
                </a:solidFill>
              </a:rPr>
              <a:t>III</a:t>
            </a:r>
            <a:r>
              <a:rPr lang="ka-GE" sz="2400" b="1" dirty="0">
                <a:solidFill>
                  <a:srgbClr val="002060"/>
                </a:solidFill>
              </a:rPr>
              <a:t/>
            </a:r>
            <a:br>
              <a:rPr lang="ka-GE" sz="2400" b="1" dirty="0">
                <a:solidFill>
                  <a:srgbClr val="002060"/>
                </a:solidFill>
              </a:rPr>
            </a:br>
            <a:r>
              <a:rPr lang="ka-GE" sz="2400" b="1" dirty="0">
                <a:solidFill>
                  <a:srgbClr val="002060"/>
                </a:solidFill>
              </a:rPr>
              <a:t>ჯდესს მართვა შჯსდს მიერ</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2673743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609600"/>
          </a:xfrm>
        </p:spPr>
        <p:txBody>
          <a:bodyPr/>
          <a:lstStyle/>
          <a:p>
            <a:pPr algn="ctr"/>
            <a:r>
              <a:rPr lang="ka-GE" dirty="0" smtClean="0">
                <a:solidFill>
                  <a:schemeClr val="accent2">
                    <a:lumMod val="50000"/>
                  </a:schemeClr>
                </a:solidFill>
              </a:rPr>
              <a:t>შეხვედრის მიზანი</a:t>
            </a:r>
            <a:endParaRPr lang="en-US" dirty="0">
              <a:solidFill>
                <a:schemeClr val="accent2">
                  <a:lumMod val="50000"/>
                </a:schemeClr>
              </a:solidFill>
            </a:endParaRPr>
          </a:p>
        </p:txBody>
      </p:sp>
      <p:sp>
        <p:nvSpPr>
          <p:cNvPr id="3" name="Content Placeholder 2"/>
          <p:cNvSpPr>
            <a:spLocks noGrp="1"/>
          </p:cNvSpPr>
          <p:nvPr>
            <p:ph idx="1"/>
          </p:nvPr>
        </p:nvSpPr>
        <p:spPr>
          <a:xfrm>
            <a:off x="685800" y="2209800"/>
            <a:ext cx="8229600" cy="4114800"/>
          </a:xfrm>
        </p:spPr>
        <p:txBody>
          <a:bodyPr/>
          <a:lstStyle/>
          <a:p>
            <a:pPr marL="0" indent="0">
              <a:buNone/>
            </a:pPr>
            <a:r>
              <a:rPr lang="ka-GE" sz="2200" dirty="0" smtClean="0">
                <a:solidFill>
                  <a:schemeClr val="accent2">
                    <a:lumMod val="50000"/>
                  </a:schemeClr>
                </a:solidFill>
              </a:rPr>
              <a:t>შჯსდს და პროცესში ჩართული მხარეების ინფორმირება</a:t>
            </a:r>
          </a:p>
          <a:p>
            <a:pPr>
              <a:buFontTx/>
              <a:buChar char="-"/>
            </a:pPr>
            <a:endParaRPr lang="ka-GE" sz="2200" dirty="0" smtClean="0">
              <a:solidFill>
                <a:schemeClr val="accent2">
                  <a:lumMod val="50000"/>
                </a:schemeClr>
              </a:solidFill>
            </a:endParaRPr>
          </a:p>
          <a:p>
            <a:pPr>
              <a:buFontTx/>
              <a:buChar char="-"/>
            </a:pPr>
            <a:r>
              <a:rPr lang="ka-GE" sz="2200" dirty="0" smtClean="0">
                <a:solidFill>
                  <a:schemeClr val="accent2">
                    <a:lumMod val="50000"/>
                  </a:schemeClr>
                </a:solidFill>
              </a:rPr>
              <a:t>წინაპირობები ჯდესს მართვაში გადასაცემად</a:t>
            </a:r>
          </a:p>
          <a:p>
            <a:pPr>
              <a:buFontTx/>
              <a:buChar char="-"/>
            </a:pPr>
            <a:r>
              <a:rPr lang="ka-GE" sz="2200" dirty="0" smtClean="0">
                <a:solidFill>
                  <a:schemeClr val="accent2">
                    <a:lumMod val="50000"/>
                  </a:schemeClr>
                </a:solidFill>
              </a:rPr>
              <a:t>ჯდესს მნიშვნელობა</a:t>
            </a:r>
          </a:p>
          <a:p>
            <a:pPr>
              <a:buFontTx/>
              <a:buChar char="-"/>
            </a:pPr>
            <a:r>
              <a:rPr lang="ka-GE" sz="2200" dirty="0" smtClean="0">
                <a:solidFill>
                  <a:schemeClr val="accent2">
                    <a:lumMod val="50000"/>
                  </a:schemeClr>
                </a:solidFill>
              </a:rPr>
              <a:t>სისტემის გადაბარების სცენარები</a:t>
            </a:r>
            <a:r>
              <a:rPr lang="ka-GE" sz="2200" dirty="0" smtClean="0">
                <a:solidFill>
                  <a:schemeClr val="accent2">
                    <a:lumMod val="50000"/>
                  </a:schemeClr>
                </a:solidFill>
              </a:rPr>
              <a:t> </a:t>
            </a:r>
            <a:endParaRPr lang="ka-GE" sz="2200" dirty="0" smtClean="0">
              <a:solidFill>
                <a:schemeClr val="accent2">
                  <a:lumMod val="50000"/>
                </a:schemeClr>
              </a:solidFill>
              <a:cs typeface="Arial" pitchFamily="34" charset="0"/>
            </a:endParaRPr>
          </a:p>
          <a:p>
            <a:pPr marL="0" indent="0">
              <a:buNone/>
            </a:pPr>
            <a:endParaRPr lang="ka-GE" dirty="0" smtClean="0">
              <a:solidFill>
                <a:srgbClr val="002060"/>
              </a:solidFill>
            </a:endParaRPr>
          </a:p>
          <a:p>
            <a:pPr marL="0" indent="0">
              <a:buNone/>
            </a:pPr>
            <a:endParaRPr lang="en-US" dirty="0">
              <a:solidFill>
                <a:srgbClr val="002060"/>
              </a:solidFill>
            </a:endParaRPr>
          </a:p>
        </p:txBody>
      </p:sp>
    </p:spTree>
    <p:extLst>
      <p:ext uri="{BB962C8B-B14F-4D97-AF65-F5344CB8AC3E}">
        <p14:creationId xmlns:p14="http://schemas.microsoft.com/office/powerpoint/2010/main" val="2013695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447800"/>
            <a:ext cx="7772400" cy="1219200"/>
          </a:xfrm>
          <a:solidFill>
            <a:srgbClr val="C00000"/>
          </a:solidFill>
          <a:ln>
            <a:solidFill>
              <a:srgbClr val="C00000"/>
            </a:solidFill>
          </a:ln>
        </p:spPr>
        <p:txBody>
          <a:bodyPr anchor="ctr"/>
          <a:lstStyle/>
          <a:p>
            <a:pPr algn="ctr"/>
            <a:r>
              <a:rPr lang="ka-GE" dirty="0" smtClean="0">
                <a:solidFill>
                  <a:schemeClr val="bg1"/>
                </a:solidFill>
              </a:rPr>
              <a:t>სცენარი - </a:t>
            </a:r>
            <a:r>
              <a:rPr lang="en-US" dirty="0" smtClean="0">
                <a:solidFill>
                  <a:schemeClr val="bg1"/>
                </a:solidFill>
              </a:rPr>
              <a:t>I</a:t>
            </a:r>
            <a:r>
              <a:rPr lang="en-US" dirty="0">
                <a:solidFill>
                  <a:schemeClr val="bg1"/>
                </a:solidFill>
              </a:rPr>
              <a:t>I</a:t>
            </a:r>
            <a:r>
              <a:rPr lang="en-US" dirty="0" smtClean="0">
                <a:solidFill>
                  <a:schemeClr val="bg1"/>
                </a:solidFill>
              </a:rPr>
              <a:t>I</a:t>
            </a:r>
            <a:r>
              <a:rPr lang="ka-GE" dirty="0" smtClean="0">
                <a:solidFill>
                  <a:schemeClr val="bg1"/>
                </a:solidFill>
              </a:rPr>
              <a:t/>
            </a:r>
            <a:br>
              <a:rPr lang="ka-GE" dirty="0" smtClean="0">
                <a:solidFill>
                  <a:schemeClr val="bg1"/>
                </a:solidFill>
              </a:rPr>
            </a:br>
            <a:r>
              <a:rPr lang="ka-GE" dirty="0" smtClean="0">
                <a:solidFill>
                  <a:schemeClr val="bg1"/>
                </a:solidFill>
              </a:rPr>
              <a:t>საკადრო და ფინანსური რესურსი</a:t>
            </a: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73015293"/>
              </p:ext>
            </p:extLst>
          </p:nvPr>
        </p:nvGraphicFramePr>
        <p:xfrm>
          <a:off x="797858" y="2743200"/>
          <a:ext cx="7736542" cy="3834138"/>
        </p:xfrm>
        <a:graphic>
          <a:graphicData uri="http://schemas.openxmlformats.org/drawingml/2006/table">
            <a:tbl>
              <a:tblPr firstRow="1" bandRow="1">
                <a:tableStyleId>{5C22544A-7EE6-4342-B048-85BDC9FD1C3A}</a:tableStyleId>
              </a:tblPr>
              <a:tblGrid>
                <a:gridCol w="2859742"/>
                <a:gridCol w="1008530"/>
                <a:gridCol w="2725270"/>
                <a:gridCol w="1143000"/>
              </a:tblGrid>
              <a:tr h="408309">
                <a:tc gridSpan="2">
                  <a:txBody>
                    <a:bodyPr/>
                    <a:lstStyle/>
                    <a:p>
                      <a:pPr algn="ctr"/>
                      <a:r>
                        <a:rPr lang="ka-GE" dirty="0" smtClean="0">
                          <a:solidFill>
                            <a:srgbClr val="C00000"/>
                          </a:solidFill>
                          <a:latin typeface="Sylfaen" panose="010A0502050306030303" pitchFamily="18" charset="0"/>
                        </a:rPr>
                        <a:t>საკადრო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gridSpan="2">
                  <a:txBody>
                    <a:bodyPr/>
                    <a:lstStyle/>
                    <a:p>
                      <a:pPr algn="ctr"/>
                      <a:r>
                        <a:rPr lang="ka-GE" dirty="0" smtClean="0">
                          <a:solidFill>
                            <a:srgbClr val="C00000"/>
                          </a:solidFill>
                          <a:latin typeface="Sylfaen" panose="010A0502050306030303" pitchFamily="18" charset="0"/>
                        </a:rPr>
                        <a:t>ფინანსური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408309">
                <a:tc>
                  <a:txBody>
                    <a:bodyPr/>
                    <a:lstStyle/>
                    <a:p>
                      <a:r>
                        <a:rPr lang="ka-GE" sz="1400" b="0" dirty="0" smtClean="0">
                          <a:solidFill>
                            <a:srgbClr val="C00000"/>
                          </a:solidFill>
                          <a:latin typeface="Sylfaen" panose="010A0502050306030303" pitchFamily="18" charset="0"/>
                        </a:rPr>
                        <a:t>პროექტის</a:t>
                      </a:r>
                      <a:r>
                        <a:rPr lang="ka-GE" sz="1400" b="0" baseline="0" dirty="0" smtClean="0">
                          <a:solidFill>
                            <a:srgbClr val="C00000"/>
                          </a:solidFill>
                          <a:latin typeface="Sylfaen" panose="010A0502050306030303" pitchFamily="18" charset="0"/>
                        </a:rPr>
                        <a:t> მენეჯერი</a:t>
                      </a:r>
                      <a:endParaRPr lang="en-US" sz="1400" b="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ხელფასები - </a:t>
                      </a:r>
                      <a:r>
                        <a:rPr lang="ka-GE" sz="1400" b="1" kern="1200" dirty="0" smtClean="0">
                          <a:solidFill>
                            <a:srgbClr val="C00000"/>
                          </a:solidFill>
                          <a:latin typeface="Sylfaen" panose="010A0502050306030303" pitchFamily="18" charset="0"/>
                          <a:ea typeface="+mn-ea"/>
                          <a:cs typeface="+mn-cs"/>
                        </a:rPr>
                        <a:t>საშემოსავლო გადასახადის ჩათვლით</a:t>
                      </a:r>
                      <a:endParaRPr lang="en-US" sz="14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600 000 $</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4157">
                <a:tc>
                  <a:txBody>
                    <a:bodyPr/>
                    <a:lstStyle/>
                    <a:p>
                      <a:r>
                        <a:rPr lang="ka-GE" sz="1400" b="0" kern="1200" dirty="0" smtClean="0">
                          <a:solidFill>
                            <a:srgbClr val="C00000"/>
                          </a:solidFill>
                          <a:latin typeface="Sylfaen" panose="010A0502050306030303" pitchFamily="18" charset="0"/>
                          <a:ea typeface="+mn-ea"/>
                          <a:cs typeface="+mn-cs"/>
                        </a:rPr>
                        <a:t>ბიზნეს ანალიტისკოსი/ კოორდინატორი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3</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ადმინისტრაციული ხარჯი ზედნადები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1400" dirty="0" smtClean="0">
                          <a:solidFill>
                            <a:srgbClr val="C00000"/>
                          </a:solidFill>
                          <a:latin typeface="Sylfaen" panose="010A0502050306030303" pitchFamily="18" charset="0"/>
                        </a:rPr>
                        <a:t>300 000 </a:t>
                      </a:r>
                      <a:r>
                        <a:rPr lang="en-US" sz="1400" dirty="0" smtClean="0">
                          <a:solidFill>
                            <a:srgbClr val="C00000"/>
                          </a:solidFill>
                          <a:latin typeface="Sylfaen" panose="010A0502050306030303" pitchFamily="18" charset="0"/>
                        </a:rPr>
                        <a:t>$</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45131">
                <a:tc>
                  <a:txBody>
                    <a:bodyPr/>
                    <a:lstStyle/>
                    <a:p>
                      <a:r>
                        <a:rPr lang="ka-GE" sz="1400" b="0" kern="1200" dirty="0" smtClean="0">
                          <a:solidFill>
                            <a:srgbClr val="C00000"/>
                          </a:solidFill>
                          <a:latin typeface="Sylfaen" panose="010A0502050306030303" pitchFamily="18" charset="0"/>
                          <a:ea typeface="+mn-ea"/>
                          <a:cs typeface="+mn-cs"/>
                        </a:rPr>
                        <a:t>მთავარი დეველოპერი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დამატებითი ღირებულების გადასახადი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1400" dirty="0" smtClean="0">
                          <a:solidFill>
                            <a:srgbClr val="C00000"/>
                          </a:solidFill>
                          <a:latin typeface="Sylfaen" panose="010A0502050306030303" pitchFamily="18" charset="0"/>
                        </a:rPr>
                        <a:t>0</a:t>
                      </a:r>
                      <a:r>
                        <a:rPr lang="en-US" sz="1400" dirty="0" smtClean="0">
                          <a:solidFill>
                            <a:srgbClr val="C00000"/>
                          </a:solidFill>
                          <a:latin typeface="Sylfaen" panose="010A0502050306030303" pitchFamily="18" charset="0"/>
                        </a:rPr>
                        <a:t> $</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2731">
                <a:tc>
                  <a:txBody>
                    <a:bodyPr/>
                    <a:lstStyle/>
                    <a:p>
                      <a:r>
                        <a:rPr lang="ka-GE" sz="1400" b="0" kern="1200" dirty="0" smtClean="0">
                          <a:solidFill>
                            <a:srgbClr val="C00000"/>
                          </a:solidFill>
                          <a:latin typeface="Sylfaen" panose="010A0502050306030303" pitchFamily="18" charset="0"/>
                          <a:ea typeface="+mn-ea"/>
                          <a:cs typeface="+mn-cs"/>
                        </a:rPr>
                        <a:t>დეველოპერი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8</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ბაზის ადმინისტრატორი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47011">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დიზაინერი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ტესტერი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08309">
                <a:tc>
                  <a:txBody>
                    <a:bodyPr/>
                    <a:lstStyle/>
                    <a:p>
                      <a:r>
                        <a:rPr lang="ka-GE" b="1" dirty="0" smtClean="0">
                          <a:solidFill>
                            <a:srgbClr val="C00000"/>
                          </a:solidFill>
                          <a:latin typeface="Sylfaen" panose="010A0502050306030303" pitchFamily="18" charset="0"/>
                        </a:rPr>
                        <a:t>სულ</a:t>
                      </a:r>
                      <a:endParaRPr lang="en-US" b="1"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1" kern="1200" dirty="0" smtClean="0">
                          <a:solidFill>
                            <a:srgbClr val="C00000"/>
                          </a:solidFill>
                          <a:latin typeface="Sylfaen" panose="010A0502050306030303" pitchFamily="18" charset="0"/>
                          <a:ea typeface="+mn-ea"/>
                          <a:cs typeface="+mn-cs"/>
                        </a:rPr>
                        <a:t>16</a:t>
                      </a:r>
                      <a:endParaRPr lang="en-US" sz="12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800" b="1" kern="1200" dirty="0" smtClean="0">
                          <a:solidFill>
                            <a:srgbClr val="C00000"/>
                          </a:solidFill>
                          <a:latin typeface="Sylfaen" panose="010A0502050306030303" pitchFamily="18" charset="0"/>
                          <a:ea typeface="+mn-ea"/>
                          <a:cs typeface="+mn-cs"/>
                        </a:rPr>
                        <a:t>სულ</a:t>
                      </a:r>
                      <a:endParaRPr lang="en-US" sz="18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b="1" dirty="0" smtClean="0">
                          <a:solidFill>
                            <a:srgbClr val="C00000"/>
                          </a:solidFill>
                          <a:latin typeface="Sylfaen" panose="010A0502050306030303" pitchFamily="18" charset="0"/>
                        </a:rPr>
                        <a:t>900</a:t>
                      </a:r>
                      <a:r>
                        <a:rPr lang="en-US" b="1" baseline="0" dirty="0" smtClean="0">
                          <a:solidFill>
                            <a:srgbClr val="C00000"/>
                          </a:solidFill>
                          <a:latin typeface="Sylfaen" panose="010A0502050306030303" pitchFamily="18" charset="0"/>
                        </a:rPr>
                        <a:t> 000 $</a:t>
                      </a:r>
                      <a:endParaRPr lang="en-US" b="1"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3776125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47800"/>
            <a:ext cx="7772400" cy="914400"/>
          </a:xfrm>
          <a:solidFill>
            <a:srgbClr val="C00000"/>
          </a:solidFill>
          <a:ln>
            <a:solidFill>
              <a:srgbClr val="C00000"/>
            </a:solidFill>
          </a:ln>
        </p:spPr>
        <p:txBody>
          <a:bodyPr anchor="ctr"/>
          <a:lstStyle/>
          <a:p>
            <a:pPr algn="ctr"/>
            <a:r>
              <a:rPr lang="ka-GE" dirty="0" smtClean="0">
                <a:solidFill>
                  <a:schemeClr val="bg1"/>
                </a:solidFill>
              </a:rPr>
              <a:t>გადაბარების პროცესის შესაძლო სირთულეები</a:t>
            </a:r>
            <a:endParaRPr lang="en-US" dirty="0">
              <a:solidFill>
                <a:schemeClr val="bg1"/>
              </a:solidFill>
            </a:endParaRPr>
          </a:p>
        </p:txBody>
      </p:sp>
      <p:sp>
        <p:nvSpPr>
          <p:cNvPr id="3" name="Rectangle 2"/>
          <p:cNvSpPr/>
          <p:nvPr/>
        </p:nvSpPr>
        <p:spPr>
          <a:xfrm>
            <a:off x="2286000" y="-2160735"/>
            <a:ext cx="4572000" cy="11179471"/>
          </a:xfrm>
          <a:prstGeom prst="rect">
            <a:avLst/>
          </a:prstGeom>
        </p:spPr>
        <p:txBody>
          <a:bodyPr>
            <a:spAutoFit/>
          </a:bodyPr>
          <a:lstStyle/>
          <a:p>
            <a:pPr algn="just">
              <a:lnSpc>
                <a:spcPct val="115000"/>
              </a:lnSpc>
              <a:spcAft>
                <a:spcPts val="1000"/>
              </a:spcAft>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დღევანდელი მდგომარეობით, ჯსგპ როლი შესაძლოა განვასაზღვროთ შემდეგნაირად; </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Sylfaen" panose="010A0502050306030303" pitchFamily="18" charset="0"/>
              </a:rPr>
              <a:t>ქმნის</a:t>
            </a: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 სხვადასხვა მოდულების შჯსდს დაკვეთის შესაბამისად</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ახდენს ზოგადად სისტემის და მისი ცალკეული კომპონენტების მუდმივ განახლებას ბიზნეს პროცესის ცვლილების პარალელურად</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ახდენს სიტემის მუდმივ ტექნიკურ განახლებას</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აწარმოებს მონიტორინგს სისტემის გამართულად მუშაობაზე</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ეხმარება მომხმრებლებს სხვადასხვა მიმდინარე საკითხების გადაჭრაში </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იმ შემთხვევაში თუ პროექტის დასრულებამდე, შჯსდს მიერ არ მოხდება სისტემის სრულად გადაბარება (და არა ნაწილობრივ, ცალკეული მოდულების), ერთ ერთი მოდულის მყობრიდან გამოსვლამ, შესაძლოა გამოიწვიოს ყველა სხვა მოდულების გაჩერება, რომელსაც თითოეული სისტემა იყენებს, საბოლოო ჯამში კი მივიღებთ მეტად არასასურველ პროცესს სისტემის გაჩერების კუთხით, რაც აისახება საქართველოს თითოეულ მოქალაქეზე, რომელსაც დაუდგება საჭიროება მიიღოს სამედიცინო სერვისი, რაც ჯაჭვურ რეაქციაში იქნება სხვადასხხვა რგოლების მუშაობის მუშაობის შეფერხებაში ფაქტიურად ყველა მიმართულებით, რისი ჩამონათვალიც მოცემულია დანართი #1 ში.  </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0118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sz="2800" b="1" dirty="0" smtClean="0">
                <a:solidFill>
                  <a:schemeClr val="accent2">
                    <a:lumMod val="50000"/>
                  </a:schemeClr>
                </a:solidFill>
              </a:rPr>
              <a:t>ნაწილი </a:t>
            </a:r>
            <a:r>
              <a:rPr lang="en-US" sz="2800" b="1" dirty="0" smtClean="0">
                <a:solidFill>
                  <a:schemeClr val="accent2">
                    <a:lumMod val="50000"/>
                  </a:schemeClr>
                </a:solidFill>
              </a:rPr>
              <a:t>III : </a:t>
            </a:r>
            <a:endParaRPr lang="ka-GE" sz="2800" b="1" dirty="0" smtClean="0">
              <a:solidFill>
                <a:schemeClr val="accent2">
                  <a:lumMod val="50000"/>
                </a:schemeClr>
              </a:solidFill>
            </a:endParaRPr>
          </a:p>
          <a:p>
            <a:pPr marL="0" indent="0" algn="ctr">
              <a:buNone/>
            </a:pPr>
            <a:endParaRPr lang="ka-GE" sz="2800" b="1" dirty="0" smtClean="0">
              <a:solidFill>
                <a:schemeClr val="accent2">
                  <a:lumMod val="50000"/>
                </a:schemeClr>
              </a:solidFill>
            </a:endParaRPr>
          </a:p>
          <a:p>
            <a:pPr marL="0" indent="0" algn="ctr">
              <a:buNone/>
            </a:pPr>
            <a:r>
              <a:rPr lang="ka-GE" sz="2800" dirty="0">
                <a:solidFill>
                  <a:schemeClr val="accent2">
                    <a:lumMod val="50000"/>
                  </a:schemeClr>
                </a:solidFill>
                <a:cs typeface="Arial" pitchFamily="34" charset="0"/>
              </a:rPr>
              <a:t>გადაბარების სამოქმედო გეგმა</a:t>
            </a:r>
            <a:endParaRPr lang="en-US" sz="2800" dirty="0">
              <a:solidFill>
                <a:schemeClr val="accent2">
                  <a:lumMod val="50000"/>
                </a:schemeClr>
              </a:solidFill>
              <a:cs typeface="Arial" pitchFamily="34" charset="0"/>
            </a:endParaRPr>
          </a:p>
        </p:txBody>
      </p:sp>
    </p:spTree>
    <p:extLst>
      <p:ext uri="{BB962C8B-B14F-4D97-AF65-F5344CB8AC3E}">
        <p14:creationId xmlns:p14="http://schemas.microsoft.com/office/powerpoint/2010/main" val="2482449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8773874"/>
              </p:ext>
            </p:extLst>
          </p:nvPr>
        </p:nvGraphicFramePr>
        <p:xfrm>
          <a:off x="609600" y="2438400"/>
          <a:ext cx="8001000" cy="3340116"/>
        </p:xfrm>
        <a:graphic>
          <a:graphicData uri="http://schemas.openxmlformats.org/drawingml/2006/table">
            <a:tbl>
              <a:tblPr firstRow="1" bandRow="1">
                <a:tableStyleId>{5C22544A-7EE6-4342-B048-85BDC9FD1C3A}</a:tableStyleId>
              </a:tblPr>
              <a:tblGrid>
                <a:gridCol w="4648200"/>
                <a:gridCol w="3352800"/>
              </a:tblGrid>
              <a:tr h="427830">
                <a:tc>
                  <a:txBody>
                    <a:bodyPr/>
                    <a:lstStyle/>
                    <a:p>
                      <a:pPr algn="ctr"/>
                      <a:r>
                        <a:rPr lang="ka-GE" sz="2000" dirty="0" smtClean="0">
                          <a:solidFill>
                            <a:srgbClr val="C00000"/>
                          </a:solidFill>
                          <a:latin typeface="Sylfaen" panose="010A0502050306030303" pitchFamily="18" charset="0"/>
                        </a:rPr>
                        <a:t>აქტივობები</a:t>
                      </a:r>
                      <a:endParaRPr lang="en-US" sz="20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2000" dirty="0" smtClean="0">
                          <a:solidFill>
                            <a:srgbClr val="C00000"/>
                          </a:solidFill>
                          <a:latin typeface="Sylfaen" panose="010A0502050306030303" pitchFamily="18" charset="0"/>
                        </a:rPr>
                        <a:t>პერიოდები</a:t>
                      </a:r>
                      <a:r>
                        <a:rPr lang="ka-GE" sz="2000" baseline="0" dirty="0" smtClean="0">
                          <a:solidFill>
                            <a:srgbClr val="C00000"/>
                          </a:solidFill>
                          <a:latin typeface="Sylfaen" panose="010A0502050306030303" pitchFamily="18" charset="0"/>
                        </a:rPr>
                        <a:t> / ვადები</a:t>
                      </a:r>
                      <a:endParaRPr lang="en-US" sz="20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გადაწყვეტილება სცენარის ასარჩევად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1 – 2 ნოემბერი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42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პროცესის კოორდინატორის დანიშვნა სამინისტროს მხრიდან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1 – 2 ნოემბერი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42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სამომხმარებელო დოკუმენტაციის მომზადება</a:t>
                      </a:r>
                      <a:endParaRPr lang="en-US" sz="1400" b="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ნოემბერი / დეკემბერი,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ტექნიკური დოკუმენტაციის მომზადება</a:t>
                      </a:r>
                      <a:endParaRPr lang="en-US" sz="1400" b="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ნოემბერი / დეკემბერი,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42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სახელფასო ანაზღაურების საკითხების დარეგულირება</a:t>
                      </a:r>
                      <a:endParaRPr lang="en-US" sz="1400" b="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ნოემბერი, 2014</a:t>
                      </a:r>
                      <a:endParaRPr lang="en-US" sz="1400" b="0" kern="1200" dirty="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სსიპ-ს შექმნა</a:t>
                      </a:r>
                      <a:endParaRPr lang="en-US" sz="1400" b="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ნოემბერი / დეკემბერი,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3" name="TextBox 2"/>
          <p:cNvSpPr txBox="1"/>
          <p:nvPr/>
        </p:nvSpPr>
        <p:spPr>
          <a:xfrm>
            <a:off x="6096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გადაბარების აქტივობები და ვადები</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361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71258058"/>
              </p:ext>
            </p:extLst>
          </p:nvPr>
        </p:nvGraphicFramePr>
        <p:xfrm>
          <a:off x="685800" y="2438400"/>
          <a:ext cx="7848600" cy="3412156"/>
        </p:xfrm>
        <a:graphic>
          <a:graphicData uri="http://schemas.openxmlformats.org/drawingml/2006/table">
            <a:tbl>
              <a:tblPr firstRow="1" bandRow="1">
                <a:tableStyleId>{5C22544A-7EE6-4342-B048-85BDC9FD1C3A}</a:tableStyleId>
              </a:tblPr>
              <a:tblGrid>
                <a:gridCol w="4572000"/>
                <a:gridCol w="3276600"/>
              </a:tblGrid>
              <a:tr h="427398">
                <a:tc>
                  <a:txBody>
                    <a:bodyPr/>
                    <a:lstStyle/>
                    <a:p>
                      <a:pPr algn="ctr"/>
                      <a:r>
                        <a:rPr lang="ka-GE" sz="2000" dirty="0" smtClean="0">
                          <a:solidFill>
                            <a:srgbClr val="C00000"/>
                          </a:solidFill>
                          <a:latin typeface="Sylfaen" panose="010A0502050306030303" pitchFamily="18" charset="0"/>
                        </a:rPr>
                        <a:t>აქტივობები</a:t>
                      </a:r>
                      <a:endParaRPr lang="en-US" sz="20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2000" dirty="0" smtClean="0">
                          <a:solidFill>
                            <a:srgbClr val="C00000"/>
                          </a:solidFill>
                          <a:latin typeface="Sylfaen" panose="010A0502050306030303" pitchFamily="18" charset="0"/>
                        </a:rPr>
                        <a:t>პერიოდები</a:t>
                      </a:r>
                      <a:r>
                        <a:rPr lang="ka-GE" sz="2000" baseline="0" dirty="0" smtClean="0">
                          <a:solidFill>
                            <a:srgbClr val="C00000"/>
                          </a:solidFill>
                          <a:latin typeface="Sylfaen" panose="010A0502050306030303" pitchFamily="18" charset="0"/>
                        </a:rPr>
                        <a:t> / ვადები</a:t>
                      </a:r>
                      <a:endParaRPr lang="en-US" sz="20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ხარჯების ბიუჯეტში გათვალისწინება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ნოემბერი,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81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მომსახურების შესყიდვების პროცედურები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იანვარი / თებერვალი,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65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სსიპ-ის ან დეპარტამენტის აღჭურვა</a:t>
                      </a:r>
                      <a:endParaRPr lang="en-US" sz="140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ნოემბერი / დეკემბერი,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9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კადრების აყვანა</a:t>
                      </a:r>
                      <a:endParaRPr lang="en-US" sz="140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ნოემბერი, 2014 - იანვარი,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22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კადრების მომზადება</a:t>
                      </a:r>
                      <a:endParaRPr lang="en-US" sz="140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დეკემბერი, 2014 - მაისი,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9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ეტაპობრივი გადაბარება</a:t>
                      </a:r>
                      <a:endParaRPr lang="en-US" sz="140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იანვარი / მაისი,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22369">
                <a:tc>
                  <a:txBody>
                    <a:bodyPr/>
                    <a:lstStyle/>
                    <a:p>
                      <a:r>
                        <a:rPr lang="ka-GE" sz="1400" kern="1200" dirty="0" smtClean="0">
                          <a:solidFill>
                            <a:schemeClr val="accent2">
                              <a:lumMod val="50000"/>
                            </a:schemeClr>
                          </a:solidFill>
                          <a:latin typeface="+mn-lt"/>
                          <a:ea typeface="+mn-ea"/>
                          <a:cs typeface="Arial" pitchFamily="34" charset="0"/>
                        </a:rPr>
                        <a:t>საპორტი</a:t>
                      </a:r>
                      <a:endParaRPr lang="en-US" sz="1400" kern="1200" dirty="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2015 წლის აგვისტომდე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398">
                <a:tc>
                  <a:txBody>
                    <a:bodyPr/>
                    <a:lstStyle/>
                    <a:p>
                      <a:r>
                        <a:rPr lang="ka-GE" sz="1400" kern="1200" dirty="0" smtClean="0">
                          <a:solidFill>
                            <a:schemeClr val="accent2">
                              <a:lumMod val="50000"/>
                            </a:schemeClr>
                          </a:solidFill>
                          <a:latin typeface="+mn-lt"/>
                          <a:ea typeface="+mn-ea"/>
                          <a:cs typeface="Arial" pitchFamily="34" charset="0"/>
                        </a:rPr>
                        <a:t>სუპერვიზია</a:t>
                      </a:r>
                      <a:endParaRPr lang="en-US" sz="1400" kern="1200" dirty="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2015 წლის აგვისტომდე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3" name="TextBox 2"/>
          <p:cNvSpPr txBox="1"/>
          <p:nvPr/>
        </p:nvSpPr>
        <p:spPr>
          <a:xfrm>
            <a:off x="6096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გადაბარების აქტივობები და ვადები</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120783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209800"/>
            <a:ext cx="7315200" cy="3693319"/>
          </a:xfrm>
          <a:prstGeom prst="rect">
            <a:avLst/>
          </a:prstGeom>
          <a:noFill/>
        </p:spPr>
        <p:txBody>
          <a:bodyPr wrap="square" rtlCol="0">
            <a:spAutoFit/>
          </a:bodyPr>
          <a:lstStyle/>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მოდულების მწყობრიდან გამოსვლა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სამედიცინო დაწესებულებების სამუშაო პროცესის შეფერხება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მოქალაქეების მხრიდან სამედიცინო სერვისების მიღების შეფერხება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 ????</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 ????</a:t>
            </a:r>
          </a:p>
          <a:p>
            <a:endParaRPr lang="ka-GE" dirty="0" smtClean="0">
              <a:solidFill>
                <a:srgbClr val="002060"/>
              </a:solidFill>
              <a:latin typeface="Myriad Pro" pitchFamily="34" charset="0"/>
              <a:cs typeface="Arial" pitchFamily="34" charset="0"/>
            </a:endParaRP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endParaRPr lang="en-US" dirty="0">
              <a:solidFill>
                <a:srgbClr val="002060"/>
              </a:solidFill>
              <a:latin typeface="Myriad Pro" pitchFamily="34" charset="0"/>
              <a:cs typeface="Arial" pitchFamily="34" charset="0"/>
            </a:endParaRPr>
          </a:p>
        </p:txBody>
      </p:sp>
      <p:sp>
        <p:nvSpPr>
          <p:cNvPr id="4" name="TextBox 3"/>
          <p:cNvSpPr txBox="1"/>
          <p:nvPr/>
        </p:nvSpPr>
        <p:spPr>
          <a:xfrm>
            <a:off x="6096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არ გადაბარების მოსალოდნელი შედეგები</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3505787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209800"/>
            <a:ext cx="7315200" cy="3139321"/>
          </a:xfrm>
          <a:prstGeom prst="rect">
            <a:avLst/>
          </a:prstGeom>
          <a:noFill/>
        </p:spPr>
        <p:txBody>
          <a:bodyPr wrap="square" rtlCol="0">
            <a:spAutoFit/>
          </a:bodyPr>
          <a:lstStyle/>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შესაბამისი ტექნიკური კადრების არ არსებობა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სისტემის დაძველება</a:t>
            </a:r>
          </a:p>
          <a:p>
            <a:endParaRPr lang="ka-GE" dirty="0" smtClean="0">
              <a:solidFill>
                <a:srgbClr val="002060"/>
              </a:solidFill>
              <a:latin typeface="Myriad Pro" pitchFamily="34" charset="0"/>
              <a:cs typeface="Arial" pitchFamily="34" charset="0"/>
            </a:endParaRP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 ????</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 ????</a:t>
            </a:r>
          </a:p>
          <a:p>
            <a:endParaRPr lang="ka-GE" dirty="0" smtClean="0">
              <a:solidFill>
                <a:srgbClr val="002060"/>
              </a:solidFill>
              <a:latin typeface="Myriad Pro" pitchFamily="34" charset="0"/>
              <a:cs typeface="Arial" pitchFamily="34" charset="0"/>
            </a:endParaRP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endParaRPr lang="en-US" dirty="0">
              <a:solidFill>
                <a:srgbClr val="002060"/>
              </a:solidFill>
              <a:latin typeface="Myriad Pro" pitchFamily="34" charset="0"/>
              <a:cs typeface="Arial" pitchFamily="34" charset="0"/>
            </a:endParaRPr>
          </a:p>
        </p:txBody>
      </p:sp>
      <p:sp>
        <p:nvSpPr>
          <p:cNvPr id="4" name="TextBox 3"/>
          <p:cNvSpPr txBox="1"/>
          <p:nvPr/>
        </p:nvSpPr>
        <p:spPr>
          <a:xfrm>
            <a:off x="6096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სხვა ელექტრონული პროდუქტების მაგალითი </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3661161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443" y="1525984"/>
            <a:ext cx="4173118" cy="2055416"/>
          </a:xfrm>
          <a:prstGeom prst="rect">
            <a:avLst/>
          </a:prstGeom>
        </p:spPr>
      </p:pic>
      <p:sp>
        <p:nvSpPr>
          <p:cNvPr id="5" name="TextBox 4"/>
          <p:cNvSpPr txBox="1"/>
          <p:nvPr/>
        </p:nvSpPr>
        <p:spPr>
          <a:xfrm>
            <a:off x="381000" y="4215586"/>
            <a:ext cx="8534400" cy="2246769"/>
          </a:xfrm>
          <a:prstGeom prst="rect">
            <a:avLst/>
          </a:prstGeom>
          <a:noFill/>
        </p:spPr>
        <p:txBody>
          <a:bodyPr wrap="square" rtlCol="0">
            <a:spAutoFit/>
          </a:bodyPr>
          <a:lstStyle/>
          <a:p>
            <a:pPr algn="ctr" eaLnBrk="1" fontAlgn="auto" hangingPunct="1">
              <a:spcBef>
                <a:spcPts val="0"/>
              </a:spcBef>
              <a:spcAft>
                <a:spcPts val="0"/>
              </a:spcAft>
            </a:pPr>
            <a:endParaRPr lang="en-US" b="0" dirty="0">
              <a:solidFill>
                <a:prstClr val="black"/>
              </a:solidFill>
              <a:latin typeface="Calibri" pitchFamily="34" charset="0"/>
              <a:cs typeface="Calibri" pitchFamily="34" charset="0"/>
            </a:endParaRPr>
          </a:p>
          <a:p>
            <a:pPr algn="ctr" eaLnBrk="1" fontAlgn="auto" hangingPunct="1">
              <a:spcBef>
                <a:spcPts val="0"/>
              </a:spcBef>
              <a:spcAft>
                <a:spcPts val="0"/>
              </a:spcAft>
            </a:pPr>
            <a:endParaRPr lang="ka-GE" sz="20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r>
              <a:rPr lang="ka-GE" sz="2400" b="0" dirty="0" smtClean="0">
                <a:solidFill>
                  <a:srgbClr val="C00000"/>
                </a:solidFill>
                <a:latin typeface="Myriad Pro" pitchFamily="34" charset="0"/>
                <a:cs typeface="Arial" pitchFamily="34" charset="0"/>
              </a:rPr>
              <a:t>საკონტაქტო ინფორმაცია</a:t>
            </a:r>
            <a:r>
              <a:rPr lang="en-US" sz="2400" b="0" dirty="0" smtClean="0">
                <a:solidFill>
                  <a:srgbClr val="C00000"/>
                </a:solidFill>
                <a:latin typeface="Myriad Pro" pitchFamily="34" charset="0"/>
                <a:cs typeface="Arial" pitchFamily="34" charset="0"/>
              </a:rPr>
              <a:t>:</a:t>
            </a:r>
            <a:endParaRPr lang="ka-GE" sz="24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endParaRPr lang="en-US" sz="24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endParaRPr lang="en-US" sz="1350" b="1" dirty="0" smtClean="0">
              <a:solidFill>
                <a:prstClr val="black"/>
              </a:solidFill>
              <a:latin typeface="Calibri" pitchFamily="34" charset="0"/>
              <a:cs typeface="Calibri" pitchFamily="34" charset="0"/>
            </a:endParaRPr>
          </a:p>
          <a:p>
            <a:pPr algn="ctr" eaLnBrk="1" fontAlgn="auto" hangingPunct="1">
              <a:spcBef>
                <a:spcPts val="0"/>
              </a:spcBef>
              <a:spcAft>
                <a:spcPts val="0"/>
              </a:spcAft>
            </a:pPr>
            <a:r>
              <a:rPr lang="ka-GE" sz="1350" b="1" dirty="0" smtClean="0">
                <a:solidFill>
                  <a:prstClr val="black"/>
                </a:solidFill>
                <a:latin typeface="+mj-lt"/>
                <a:cs typeface="Calibri" pitchFamily="34" charset="0"/>
              </a:rPr>
              <a:t>ალექსანდრე ტურძილაძე</a:t>
            </a:r>
            <a:r>
              <a:rPr lang="en-US" sz="1350" b="0" dirty="0" smtClean="0">
                <a:solidFill>
                  <a:prstClr val="black"/>
                </a:solidFill>
                <a:latin typeface="+mj-lt"/>
                <a:cs typeface="Calibri" pitchFamily="34" charset="0"/>
              </a:rPr>
              <a:t>, </a:t>
            </a:r>
            <a:r>
              <a:rPr lang="ka-GE" sz="1350" b="0" dirty="0" smtClean="0">
                <a:solidFill>
                  <a:prstClr val="black"/>
                </a:solidFill>
                <a:latin typeface="+mj-lt"/>
                <a:cs typeface="Calibri" pitchFamily="34" charset="0"/>
              </a:rPr>
              <a:t>პროგრამის დირექტორი</a:t>
            </a:r>
            <a:r>
              <a:rPr lang="en-US" sz="1350" b="0" dirty="0" smtClean="0">
                <a:solidFill>
                  <a:prstClr val="black"/>
                </a:solidFill>
                <a:latin typeface="+mj-lt"/>
                <a:cs typeface="Calibri" pitchFamily="34" charset="0"/>
              </a:rPr>
              <a:t> – </a:t>
            </a:r>
            <a:r>
              <a:rPr lang="en-US" sz="1350" b="0" u="sng" dirty="0" smtClean="0">
                <a:solidFill>
                  <a:srgbClr val="204B7D"/>
                </a:solidFill>
                <a:latin typeface="+mj-lt"/>
                <a:cs typeface="Calibri" pitchFamily="34" charset="0"/>
              </a:rPr>
              <a:t>aturdziladze@hssp.org.ge</a:t>
            </a:r>
            <a:r>
              <a:rPr lang="en-US" sz="1350" b="0" dirty="0" smtClean="0">
                <a:solidFill>
                  <a:prstClr val="black"/>
                </a:solidFill>
                <a:latin typeface="+mj-lt"/>
                <a:cs typeface="Calibri" pitchFamily="34" charset="0"/>
              </a:rPr>
              <a:t> / (995) </a:t>
            </a:r>
            <a:r>
              <a:rPr lang="ka-GE" sz="1350" b="0" dirty="0" smtClean="0">
                <a:solidFill>
                  <a:prstClr val="black"/>
                </a:solidFill>
                <a:latin typeface="+mj-lt"/>
                <a:cs typeface="Calibri" pitchFamily="34" charset="0"/>
              </a:rPr>
              <a:t>5</a:t>
            </a:r>
            <a:r>
              <a:rPr lang="en-US" sz="1350" b="0" dirty="0" smtClean="0">
                <a:solidFill>
                  <a:prstClr val="black"/>
                </a:solidFill>
                <a:latin typeface="+mj-lt"/>
                <a:cs typeface="Calibri" pitchFamily="34" charset="0"/>
              </a:rPr>
              <a:t>93 22 62 26</a:t>
            </a:r>
          </a:p>
          <a:p>
            <a:pPr algn="ctr" eaLnBrk="1" fontAlgn="auto" hangingPunct="1">
              <a:spcBef>
                <a:spcPts val="0"/>
              </a:spcBef>
              <a:spcAft>
                <a:spcPts val="0"/>
              </a:spcAft>
            </a:pPr>
            <a:endParaRPr lang="en-US" sz="1350" b="0" dirty="0">
              <a:solidFill>
                <a:prstClr val="black"/>
              </a:solidFill>
              <a:latin typeface="+mj-lt"/>
              <a:cs typeface="Calibri" pitchFamily="34" charset="0"/>
            </a:endParaRPr>
          </a:p>
          <a:p>
            <a:pPr algn="ctr" eaLnBrk="1" fontAlgn="auto" hangingPunct="1">
              <a:spcBef>
                <a:spcPts val="0"/>
              </a:spcBef>
              <a:spcAft>
                <a:spcPts val="0"/>
              </a:spcAft>
            </a:pPr>
            <a:r>
              <a:rPr lang="ka-GE" sz="1350" b="1" dirty="0" smtClean="0">
                <a:solidFill>
                  <a:prstClr val="black"/>
                </a:solidFill>
                <a:latin typeface="Arial" pitchFamily="34" charset="0"/>
                <a:cs typeface="Arial" pitchFamily="34" charset="0"/>
              </a:rPr>
              <a:t>ქეთევან თათოშვილი</a:t>
            </a:r>
            <a:r>
              <a:rPr lang="en-US" sz="1350" b="1" dirty="0" smtClean="0">
                <a:solidFill>
                  <a:prstClr val="black"/>
                </a:solidFill>
                <a:latin typeface="Arial" pitchFamily="34" charset="0"/>
                <a:cs typeface="Arial" pitchFamily="34" charset="0"/>
              </a:rPr>
              <a:t>, </a:t>
            </a:r>
            <a:r>
              <a:rPr lang="ka-GE" sz="1350" b="0" dirty="0" smtClean="0">
                <a:solidFill>
                  <a:prstClr val="black"/>
                </a:solidFill>
                <a:latin typeface="Arial" pitchFamily="34" charset="0"/>
                <a:cs typeface="Arial" pitchFamily="34" charset="0"/>
              </a:rPr>
              <a:t>პროგრამის დირექტორის მოადგილე</a:t>
            </a:r>
            <a:r>
              <a:rPr lang="en-US" sz="1350" b="0" dirty="0" smtClean="0">
                <a:solidFill>
                  <a:prstClr val="black"/>
                </a:solidFill>
                <a:latin typeface="Arial" pitchFamily="34" charset="0"/>
                <a:cs typeface="Arial" pitchFamily="34" charset="0"/>
              </a:rPr>
              <a:t>  - </a:t>
            </a:r>
            <a:r>
              <a:rPr lang="en-US" sz="1350" b="0" u="sng" dirty="0" smtClean="0">
                <a:solidFill>
                  <a:srgbClr val="204B7D"/>
                </a:solidFill>
                <a:latin typeface="Arial" pitchFamily="34" charset="0"/>
                <a:cs typeface="Arial" pitchFamily="34" charset="0"/>
              </a:rPr>
              <a:t>ktatoshvili@hssp.org.ge</a:t>
            </a:r>
            <a:r>
              <a:rPr lang="en-US" sz="1350" b="0" dirty="0" smtClean="0">
                <a:solidFill>
                  <a:srgbClr val="204B7D"/>
                </a:solidFill>
                <a:latin typeface="Arial" pitchFamily="34" charset="0"/>
                <a:cs typeface="Arial" pitchFamily="34" charset="0"/>
              </a:rPr>
              <a:t> </a:t>
            </a:r>
            <a:r>
              <a:rPr lang="en-US" sz="1350" b="0" dirty="0" smtClean="0">
                <a:solidFill>
                  <a:prstClr val="black"/>
                </a:solidFill>
                <a:latin typeface="Arial" pitchFamily="34" charset="0"/>
                <a:cs typeface="Arial" pitchFamily="34" charset="0"/>
              </a:rPr>
              <a:t>/ (995) </a:t>
            </a:r>
            <a:r>
              <a:rPr lang="ka-GE" sz="1350" b="0" dirty="0" smtClean="0">
                <a:solidFill>
                  <a:prstClr val="black"/>
                </a:solidFill>
                <a:latin typeface="Arial" pitchFamily="34" charset="0"/>
                <a:cs typeface="Arial" pitchFamily="34" charset="0"/>
              </a:rPr>
              <a:t>5</a:t>
            </a:r>
            <a:r>
              <a:rPr lang="en-US" sz="1350" b="0" dirty="0" smtClean="0">
                <a:solidFill>
                  <a:prstClr val="black"/>
                </a:solidFill>
                <a:latin typeface="Arial" pitchFamily="34" charset="0"/>
                <a:cs typeface="Arial" pitchFamily="34" charset="0"/>
              </a:rPr>
              <a:t>77 73 15 60</a:t>
            </a:r>
          </a:p>
        </p:txBody>
      </p:sp>
      <p:sp>
        <p:nvSpPr>
          <p:cNvPr id="6" name="TextBox 5">
            <a:hlinkClick r:id="rId3" tooltip="ehealth.moh.gov.ge"/>
          </p:cNvPr>
          <p:cNvSpPr txBox="1"/>
          <p:nvPr/>
        </p:nvSpPr>
        <p:spPr>
          <a:xfrm>
            <a:off x="1181100" y="3733800"/>
            <a:ext cx="6781800" cy="646331"/>
          </a:xfrm>
          <a:prstGeom prst="rect">
            <a:avLst/>
          </a:prstGeom>
          <a:noFill/>
        </p:spPr>
        <p:txBody>
          <a:bodyPr wrap="square" rtlCol="0">
            <a:spAutoFit/>
          </a:bodyPr>
          <a:lstStyle/>
          <a:p>
            <a:pPr algn="ctr"/>
            <a:r>
              <a:rPr lang="en-US" sz="3600" u="sng" dirty="0" smtClean="0">
                <a:solidFill>
                  <a:srgbClr val="204B7D"/>
                </a:solidFill>
                <a:latin typeface="Myriad Pro" pitchFamily="34" charset="0"/>
              </a:rPr>
              <a:t>ehealth.moh.gov.ge</a:t>
            </a:r>
            <a:endParaRPr lang="en-US" sz="3600" u="sng" dirty="0">
              <a:solidFill>
                <a:srgbClr val="204B7D"/>
              </a:solidFill>
              <a:latin typeface="Myriad Pro" pitchFamily="34" charset="0"/>
            </a:endParaRPr>
          </a:p>
        </p:txBody>
      </p:sp>
    </p:spTree>
    <p:extLst>
      <p:ext uri="{BB962C8B-B14F-4D97-AF65-F5344CB8AC3E}">
        <p14:creationId xmlns:p14="http://schemas.microsoft.com/office/powerpoint/2010/main" val="3664246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609600"/>
          </a:xfrm>
        </p:spPr>
        <p:txBody>
          <a:bodyPr/>
          <a:lstStyle/>
          <a:p>
            <a:pPr algn="ctr"/>
            <a:r>
              <a:rPr lang="ka-GE" dirty="0" smtClean="0">
                <a:solidFill>
                  <a:schemeClr val="accent2">
                    <a:lumMod val="50000"/>
                  </a:schemeClr>
                </a:solidFill>
              </a:rPr>
              <a:t>პრეზენტაციის </a:t>
            </a:r>
            <a:r>
              <a:rPr lang="ka-GE" dirty="0" smtClean="0">
                <a:solidFill>
                  <a:schemeClr val="accent2">
                    <a:lumMod val="50000"/>
                  </a:schemeClr>
                </a:solidFill>
              </a:rPr>
              <a:t>თემები</a:t>
            </a:r>
            <a:endParaRPr lang="en-US" dirty="0">
              <a:solidFill>
                <a:schemeClr val="accent2">
                  <a:lumMod val="50000"/>
                </a:schemeClr>
              </a:solidFill>
            </a:endParaRPr>
          </a:p>
        </p:txBody>
      </p:sp>
      <p:sp>
        <p:nvSpPr>
          <p:cNvPr id="3" name="Content Placeholder 2"/>
          <p:cNvSpPr>
            <a:spLocks noGrp="1"/>
          </p:cNvSpPr>
          <p:nvPr>
            <p:ph idx="1"/>
          </p:nvPr>
        </p:nvSpPr>
        <p:spPr>
          <a:xfrm>
            <a:off x="685800" y="2209800"/>
            <a:ext cx="8229600" cy="4114800"/>
          </a:xfrm>
        </p:spPr>
        <p:txBody>
          <a:bodyPr/>
          <a:lstStyle/>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a:t>
            </a:r>
            <a:r>
              <a:rPr lang="en-US" sz="2200" b="1" dirty="0">
                <a:solidFill>
                  <a:schemeClr val="accent2">
                    <a:lumMod val="50000"/>
                  </a:schemeClr>
                </a:solidFill>
              </a:rPr>
              <a:t>: </a:t>
            </a:r>
            <a:r>
              <a:rPr lang="ka-GE" sz="2200" dirty="0">
                <a:solidFill>
                  <a:schemeClr val="accent2">
                    <a:lumMod val="50000"/>
                  </a:schemeClr>
                </a:solidFill>
                <a:cs typeface="Arial" pitchFamily="34" charset="0"/>
              </a:rPr>
              <a:t>ჯანმრთელობის დაცვის ერთიანი საინფორმაციო </a:t>
            </a:r>
            <a:r>
              <a:rPr lang="ka-GE" sz="2200" dirty="0" smtClean="0">
                <a:solidFill>
                  <a:schemeClr val="accent2">
                    <a:lumMod val="50000"/>
                  </a:schemeClr>
                </a:solidFill>
                <a:cs typeface="Arial" pitchFamily="34" charset="0"/>
              </a:rPr>
              <a:t>	     სისტემის ზოგადი მიმოხილვა</a:t>
            </a:r>
          </a:p>
          <a:p>
            <a:pPr marL="0" indent="0">
              <a:buNone/>
            </a:pPr>
            <a:endParaRPr lang="ka-GE" dirty="0" smtClean="0">
              <a:solidFill>
                <a:schemeClr val="accent2">
                  <a:lumMod val="50000"/>
                </a:schemeClr>
              </a:solidFill>
              <a:cs typeface="Arial" pitchFamily="34" charset="0"/>
            </a:endParaRPr>
          </a:p>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II</a:t>
            </a:r>
            <a:r>
              <a:rPr lang="en-US" sz="2200" dirty="0">
                <a:solidFill>
                  <a:schemeClr val="accent2">
                    <a:lumMod val="50000"/>
                  </a:schemeClr>
                </a:solidFill>
              </a:rPr>
              <a:t>: </a:t>
            </a:r>
            <a:r>
              <a:rPr lang="ka-GE" sz="2200" dirty="0">
                <a:solidFill>
                  <a:schemeClr val="accent2">
                    <a:lumMod val="50000"/>
                  </a:schemeClr>
                </a:solidFill>
                <a:cs typeface="Arial" pitchFamily="34" charset="0"/>
              </a:rPr>
              <a:t>ჯანმრთელობის დაცვის ერთიანი საინფორმაციო </a:t>
            </a:r>
            <a:r>
              <a:rPr lang="ka-GE" sz="2200" dirty="0" smtClean="0">
                <a:solidFill>
                  <a:schemeClr val="accent2">
                    <a:lumMod val="50000"/>
                  </a:schemeClr>
                </a:solidFill>
                <a:cs typeface="Arial" pitchFamily="34" charset="0"/>
              </a:rPr>
              <a:t>	      სისტემის  </a:t>
            </a:r>
            <a:r>
              <a:rPr lang="ka-GE" sz="2200" dirty="0">
                <a:solidFill>
                  <a:schemeClr val="accent2">
                    <a:lumMod val="50000"/>
                  </a:schemeClr>
                </a:solidFill>
                <a:cs typeface="Arial" pitchFamily="34" charset="0"/>
              </a:rPr>
              <a:t>(ჯდესს)  მდგრადობის </a:t>
            </a:r>
            <a:r>
              <a:rPr lang="ka-GE" sz="2200" dirty="0" smtClean="0">
                <a:solidFill>
                  <a:schemeClr val="accent2">
                    <a:lumMod val="50000"/>
                  </a:schemeClr>
                </a:solidFill>
                <a:cs typeface="Arial" pitchFamily="34" charset="0"/>
              </a:rPr>
              <a:t>      		  	      უზრუნველყოფის </a:t>
            </a:r>
            <a:r>
              <a:rPr lang="ka-GE" sz="2200" dirty="0">
                <a:solidFill>
                  <a:schemeClr val="accent2">
                    <a:lumMod val="50000"/>
                  </a:schemeClr>
                </a:solidFill>
                <a:cs typeface="Arial" pitchFamily="34" charset="0"/>
              </a:rPr>
              <a:t>საკითხები</a:t>
            </a:r>
          </a:p>
          <a:p>
            <a:pPr marL="0" indent="0">
              <a:buNone/>
            </a:pPr>
            <a:endParaRPr lang="ka-GE" dirty="0" smtClean="0">
              <a:solidFill>
                <a:schemeClr val="accent2">
                  <a:lumMod val="50000"/>
                </a:schemeClr>
              </a:solidFill>
              <a:cs typeface="Arial" pitchFamily="34" charset="0"/>
            </a:endParaRPr>
          </a:p>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III: </a:t>
            </a:r>
            <a:r>
              <a:rPr lang="ka-GE" sz="2200" dirty="0">
                <a:solidFill>
                  <a:schemeClr val="accent2">
                    <a:lumMod val="50000"/>
                  </a:schemeClr>
                </a:solidFill>
                <a:cs typeface="Arial" pitchFamily="34" charset="0"/>
              </a:rPr>
              <a:t>გადაბარების სამოქმედო გეგმა</a:t>
            </a:r>
            <a:endParaRPr lang="en-US" sz="2200" dirty="0">
              <a:solidFill>
                <a:schemeClr val="accent2">
                  <a:lumMod val="50000"/>
                </a:schemeClr>
              </a:solidFill>
              <a:cs typeface="Arial" pitchFamily="34" charset="0"/>
            </a:endParaRPr>
          </a:p>
          <a:p>
            <a:pPr marL="0" indent="0">
              <a:buNone/>
            </a:pPr>
            <a:endParaRPr lang="ka-GE" dirty="0" smtClean="0">
              <a:solidFill>
                <a:srgbClr val="002060"/>
              </a:solidFill>
            </a:endParaRPr>
          </a:p>
          <a:p>
            <a:pPr marL="0" indent="0">
              <a:buNone/>
            </a:pPr>
            <a:endParaRPr lang="en-US" dirty="0">
              <a:solidFill>
                <a:srgbClr val="002060"/>
              </a:solidFill>
            </a:endParaRPr>
          </a:p>
        </p:txBody>
      </p:sp>
    </p:spTree>
    <p:extLst>
      <p:ext uri="{BB962C8B-B14F-4D97-AF65-F5344CB8AC3E}">
        <p14:creationId xmlns:p14="http://schemas.microsoft.com/office/powerpoint/2010/main" val="447196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sz="2800" b="1" dirty="0" smtClean="0">
                <a:solidFill>
                  <a:srgbClr val="002060"/>
                </a:solidFill>
              </a:rPr>
              <a:t>ნაწილი </a:t>
            </a:r>
            <a:r>
              <a:rPr lang="en-US" sz="2800" b="1" dirty="0" smtClean="0">
                <a:solidFill>
                  <a:srgbClr val="002060"/>
                </a:solidFill>
              </a:rPr>
              <a:t>I: </a:t>
            </a:r>
            <a:endParaRPr lang="ka-GE" sz="2800" b="1" dirty="0" smtClean="0">
              <a:solidFill>
                <a:srgbClr val="002060"/>
              </a:solidFill>
            </a:endParaRPr>
          </a:p>
          <a:p>
            <a:pPr marL="0" indent="0" algn="ctr">
              <a:buNone/>
            </a:pPr>
            <a:endParaRPr lang="ka-GE" sz="2800" b="1" dirty="0" smtClean="0">
              <a:solidFill>
                <a:srgbClr val="002060"/>
              </a:solidFill>
            </a:endParaRPr>
          </a:p>
          <a:p>
            <a:pPr marL="0" indent="0" algn="ctr">
              <a:buNone/>
            </a:pPr>
            <a:r>
              <a:rPr lang="ka-GE" sz="2800" dirty="0">
                <a:solidFill>
                  <a:schemeClr val="accent2">
                    <a:lumMod val="50000"/>
                  </a:schemeClr>
                </a:solidFill>
                <a:cs typeface="Arial" pitchFamily="34" charset="0"/>
              </a:rPr>
              <a:t>ჯანმრთელობის დაცვის ერთიანი საინფორმაციო სისტემის ზოგადი მიმოხილვა</a:t>
            </a:r>
          </a:p>
        </p:txBody>
      </p:sp>
    </p:spTree>
    <p:extLst>
      <p:ext uri="{BB962C8B-B14F-4D97-AF65-F5344CB8AC3E}">
        <p14:creationId xmlns:p14="http://schemas.microsoft.com/office/powerpoint/2010/main" val="2038364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2114624"/>
            <a:ext cx="5410200" cy="1313664"/>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060"/>
              </a:solidFill>
              <a:latin typeface="Arial" pitchFamily="34" charset="0"/>
              <a:cs typeface="Arial" pitchFamily="34" charset="0"/>
            </a:endParaRPr>
          </a:p>
        </p:txBody>
      </p:sp>
      <p:sp>
        <p:nvSpPr>
          <p:cNvPr id="5" name="Rectangle 4"/>
          <p:cNvSpPr/>
          <p:nvPr/>
        </p:nvSpPr>
        <p:spPr>
          <a:xfrm>
            <a:off x="2743200" y="3524036"/>
            <a:ext cx="5257800" cy="1424940"/>
          </a:xfrm>
          <a:prstGeom prst="rect">
            <a:avLst/>
          </a:prstGeom>
          <a:solidFill>
            <a:srgbClr val="E4E4E4"/>
          </a:solidFill>
          <a:ln>
            <a:solidFill>
              <a:srgbClr val="E4E4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latin typeface="Arial" pitchFamily="34" charset="0"/>
              <a:cs typeface="Arial" pitchFamily="34" charset="0"/>
            </a:endParaRPr>
          </a:p>
        </p:txBody>
      </p:sp>
      <p:sp>
        <p:nvSpPr>
          <p:cNvPr id="7" name="Rectangle 6"/>
          <p:cNvSpPr/>
          <p:nvPr/>
        </p:nvSpPr>
        <p:spPr>
          <a:xfrm>
            <a:off x="2590800" y="5043665"/>
            <a:ext cx="5410200" cy="1338775"/>
          </a:xfrm>
          <a:prstGeom prst="rect">
            <a:avLst/>
          </a:prstGeom>
          <a:solidFill>
            <a:srgbClr val="E4E4E4"/>
          </a:solidFill>
          <a:ln>
            <a:solidFill>
              <a:srgbClr val="E4E4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tx1">
                  <a:lumMod val="85000"/>
                  <a:lumOff val="15000"/>
                </a:schemeClr>
              </a:solidFill>
              <a:latin typeface="+mj-lt"/>
              <a:cs typeface="Arial" pitchFamily="34" charset="0"/>
            </a:endParaRPr>
          </a:p>
        </p:txBody>
      </p:sp>
      <p:sp>
        <p:nvSpPr>
          <p:cNvPr id="8" name="Pentagon 7"/>
          <p:cNvSpPr/>
          <p:nvPr/>
        </p:nvSpPr>
        <p:spPr>
          <a:xfrm>
            <a:off x="1219200" y="4953000"/>
            <a:ext cx="2286000" cy="1473671"/>
          </a:xfrm>
          <a:prstGeom prst="homePlate">
            <a:avLst/>
          </a:prstGeom>
          <a:solidFill>
            <a:srgbClr val="B62C2F"/>
          </a:solidFill>
          <a:ln>
            <a:solidFill>
              <a:srgbClr val="B62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effectLst>
                <a:outerShdw blurRad="38100" dist="38100" dir="2700000" algn="tl">
                  <a:srgbClr val="000000">
                    <a:alpha val="43137"/>
                  </a:srgbClr>
                </a:outerShdw>
              </a:effectLst>
              <a:latin typeface="+mj-lt"/>
            </a:endParaRPr>
          </a:p>
        </p:txBody>
      </p:sp>
      <p:sp>
        <p:nvSpPr>
          <p:cNvPr id="9" name="TextBox 8"/>
          <p:cNvSpPr txBox="1"/>
          <p:nvPr/>
        </p:nvSpPr>
        <p:spPr>
          <a:xfrm>
            <a:off x="3762429" y="2278948"/>
            <a:ext cx="4139610" cy="738664"/>
          </a:xfrm>
          <a:prstGeom prst="rect">
            <a:avLst/>
          </a:prstGeom>
          <a:noFill/>
        </p:spPr>
        <p:txBody>
          <a:bodyPr wrap="square" rtlCol="0">
            <a:spAutoFit/>
          </a:bodyPr>
          <a:lstStyle/>
          <a:p>
            <a:r>
              <a:rPr lang="ka-GE" sz="1400" dirty="0" smtClean="0">
                <a:solidFill>
                  <a:srgbClr val="002060"/>
                </a:solidFill>
                <a:latin typeface="+mj-lt"/>
                <a:ea typeface="Verdana" pitchFamily="34" charset="0"/>
                <a:cs typeface="Arial" pitchFamily="34" charset="0"/>
              </a:rPr>
              <a:t>აშშ-ის საერთაშორისო განვითარების სააგენტოს ,,</a:t>
            </a:r>
            <a:r>
              <a:rPr lang="ka-GE" sz="1400" dirty="0" smtClean="0">
                <a:solidFill>
                  <a:srgbClr val="002060"/>
                </a:solidFill>
                <a:latin typeface="+mj-lt"/>
                <a:cs typeface="Arial" pitchFamily="34" charset="0"/>
              </a:rPr>
              <a:t>ჯანდაცვის </a:t>
            </a:r>
            <a:r>
              <a:rPr lang="ka-GE" sz="1400" dirty="0">
                <a:solidFill>
                  <a:srgbClr val="002060"/>
                </a:solidFill>
                <a:latin typeface="+mj-lt"/>
                <a:cs typeface="Arial" pitchFamily="34" charset="0"/>
              </a:rPr>
              <a:t>სისტემის განმტკიცების პროგრამა</a:t>
            </a:r>
            <a:r>
              <a:rPr lang="ka-GE" sz="1400" dirty="0" smtClean="0">
                <a:solidFill>
                  <a:srgbClr val="002060"/>
                </a:solidFill>
                <a:latin typeface="+mj-lt"/>
                <a:cs typeface="Arial" pitchFamily="34" charset="0"/>
              </a:rPr>
              <a:t>” (ოქტომბერი 2009 - სექტემბერი 2015)</a:t>
            </a:r>
            <a:endParaRPr lang="en-US" sz="1400" dirty="0">
              <a:solidFill>
                <a:srgbClr val="002060"/>
              </a:solidFill>
              <a:latin typeface="+mj-lt"/>
              <a:cs typeface="Arial" pitchFamily="34" charset="0"/>
            </a:endParaRPr>
          </a:p>
        </p:txBody>
      </p:sp>
      <p:sp>
        <p:nvSpPr>
          <p:cNvPr id="10" name="TextBox 9"/>
          <p:cNvSpPr txBox="1"/>
          <p:nvPr/>
        </p:nvSpPr>
        <p:spPr>
          <a:xfrm>
            <a:off x="3762429" y="3627346"/>
            <a:ext cx="4215810" cy="1169551"/>
          </a:xfrm>
          <a:prstGeom prst="rect">
            <a:avLst/>
          </a:prstGeom>
          <a:noFill/>
        </p:spPr>
        <p:txBody>
          <a:bodyPr wrap="square" rtlCol="0">
            <a:spAutoFit/>
          </a:bodyPr>
          <a:lstStyle/>
          <a:p>
            <a:r>
              <a:rPr lang="ka-GE" sz="1400" dirty="0" smtClean="0">
                <a:solidFill>
                  <a:schemeClr val="accent2">
                    <a:lumMod val="50000"/>
                  </a:schemeClr>
                </a:solidFill>
                <a:latin typeface="+mj-lt"/>
                <a:ea typeface="Verdana" pitchFamily="34" charset="0"/>
                <a:cs typeface="Arial" pitchFamily="34" charset="0"/>
              </a:rPr>
              <a:t>ხარისხიან სამედიცინო სერვისებზე საქართველოს მოსახლეობის გეოგრაფიული და ფინანსური ხელმისაწვდომობის ზრდა, </a:t>
            </a:r>
            <a:r>
              <a:rPr lang="ka-GE" sz="1400" dirty="0">
                <a:solidFill>
                  <a:schemeClr val="accent2">
                    <a:lumMod val="50000"/>
                  </a:schemeClr>
                </a:solidFill>
                <a:ea typeface="Verdana" pitchFamily="34" charset="0"/>
                <a:cs typeface="Arial" pitchFamily="34" charset="0"/>
              </a:rPr>
              <a:t>სახელმწიფო და კერძო სექტორების გაძლიერების მეშვეობით </a:t>
            </a:r>
            <a:endParaRPr lang="en-US" sz="1400" dirty="0">
              <a:solidFill>
                <a:schemeClr val="accent2">
                  <a:lumMod val="50000"/>
                </a:schemeClr>
              </a:solidFill>
              <a:latin typeface="+mj-lt"/>
              <a:ea typeface="Verdana" pitchFamily="34" charset="0"/>
              <a:cs typeface="Arial" pitchFamily="34" charset="0"/>
            </a:endParaRPr>
          </a:p>
        </p:txBody>
      </p:sp>
      <p:sp>
        <p:nvSpPr>
          <p:cNvPr id="12" name="TextBox 11"/>
          <p:cNvSpPr txBox="1"/>
          <p:nvPr/>
        </p:nvSpPr>
        <p:spPr>
          <a:xfrm>
            <a:off x="3800529" y="5377192"/>
            <a:ext cx="4139610" cy="523220"/>
          </a:xfrm>
          <a:prstGeom prst="rect">
            <a:avLst/>
          </a:prstGeom>
          <a:noFill/>
        </p:spPr>
        <p:txBody>
          <a:bodyPr wrap="square" rtlCol="0">
            <a:spAutoFit/>
          </a:bodyPr>
          <a:lstStyle/>
          <a:p>
            <a:r>
              <a:rPr lang="ka-GE" sz="1400" dirty="0" smtClean="0">
                <a:solidFill>
                  <a:srgbClr val="002060"/>
                </a:solidFill>
                <a:latin typeface="+mj-lt"/>
                <a:cs typeface="Arial" pitchFamily="34" charset="0"/>
              </a:rPr>
              <a:t>ჯანმრთელობის დაცვის ერთიანი საინფორმაციო სისტემა</a:t>
            </a:r>
            <a:r>
              <a:rPr lang="en-US" sz="1400" dirty="0" smtClean="0">
                <a:solidFill>
                  <a:srgbClr val="002060"/>
                </a:solidFill>
                <a:latin typeface="+mj-lt"/>
                <a:cs typeface="Arial" pitchFamily="34" charset="0"/>
              </a:rPr>
              <a:t> (HMIS)</a:t>
            </a:r>
            <a:endParaRPr lang="en-US" sz="1400" dirty="0">
              <a:solidFill>
                <a:srgbClr val="002060"/>
              </a:solidFill>
              <a:latin typeface="+mj-lt"/>
              <a:cs typeface="Arial" pitchFamily="34" charset="0"/>
            </a:endParaRPr>
          </a:p>
        </p:txBody>
      </p:sp>
      <p:sp>
        <p:nvSpPr>
          <p:cNvPr id="13" name="TextBox 12"/>
          <p:cNvSpPr txBox="1"/>
          <p:nvPr/>
        </p:nvSpPr>
        <p:spPr>
          <a:xfrm>
            <a:off x="4572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,,ჯანდაცვის სისტემის განმტკიცების პროგრამის”</a:t>
            </a:r>
            <a:r>
              <a:rPr lang="ka-GE" sz="2100" b="1" dirty="0">
                <a:solidFill>
                  <a:srgbClr val="002060"/>
                </a:solidFill>
                <a:latin typeface="Myriad Pro" pitchFamily="34" charset="0"/>
                <a:cs typeface="Arial" pitchFamily="34" charset="0"/>
              </a:rPr>
              <a:t> </a:t>
            </a:r>
            <a:r>
              <a:rPr lang="ka-GE" sz="2100" b="1" dirty="0" smtClean="0">
                <a:solidFill>
                  <a:srgbClr val="002060"/>
                </a:solidFill>
                <a:latin typeface="Myriad Pro" pitchFamily="34" charset="0"/>
                <a:cs typeface="Arial" pitchFamily="34" charset="0"/>
              </a:rPr>
              <a:t>შესახებ</a:t>
            </a:r>
            <a:endParaRPr lang="en-US" sz="2100" b="1" dirty="0">
              <a:solidFill>
                <a:srgbClr val="002060"/>
              </a:solidFill>
              <a:latin typeface="Myriad Pro" pitchFamily="34" charset="0"/>
              <a:cs typeface="Arial" pitchFamily="34" charset="0"/>
            </a:endParaRPr>
          </a:p>
        </p:txBody>
      </p:sp>
      <p:sp>
        <p:nvSpPr>
          <p:cNvPr id="15" name="Pentagon 14"/>
          <p:cNvSpPr/>
          <p:nvPr/>
        </p:nvSpPr>
        <p:spPr>
          <a:xfrm>
            <a:off x="1219200" y="3429000"/>
            <a:ext cx="2286000" cy="1566244"/>
          </a:xfrm>
          <a:prstGeom prst="homePlate">
            <a:avLst/>
          </a:prstGeom>
          <a:solidFill>
            <a:srgbClr val="B62C2F"/>
          </a:solidFill>
          <a:ln>
            <a:solidFill>
              <a:srgbClr val="B62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latin typeface="+mj-lt"/>
            </a:endParaRPr>
          </a:p>
        </p:txBody>
      </p:sp>
      <p:sp>
        <p:nvSpPr>
          <p:cNvPr id="16" name="Pentagon 15"/>
          <p:cNvSpPr/>
          <p:nvPr/>
        </p:nvSpPr>
        <p:spPr>
          <a:xfrm>
            <a:off x="1219200" y="2023892"/>
            <a:ext cx="2286000" cy="1495128"/>
          </a:xfrm>
          <a:prstGeom prst="homePlate">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latin typeface="+mj-lt"/>
            </a:endParaRPr>
          </a:p>
        </p:txBody>
      </p:sp>
      <p:sp>
        <p:nvSpPr>
          <p:cNvPr id="18" name="TextBox 17"/>
          <p:cNvSpPr txBox="1"/>
          <p:nvPr/>
        </p:nvSpPr>
        <p:spPr>
          <a:xfrm>
            <a:off x="1633002" y="2648280"/>
            <a:ext cx="1219291" cy="279796"/>
          </a:xfrm>
          <a:prstGeom prst="rect">
            <a:avLst/>
          </a:prstGeom>
          <a:noFill/>
        </p:spPr>
        <p:txBody>
          <a:bodyPr wrap="square" rtlCol="0">
            <a:spAutoFit/>
          </a:bodyPr>
          <a:lstStyle/>
          <a:p>
            <a:pPr lvl="0"/>
            <a:r>
              <a:rPr lang="ka-GE" sz="1600" b="1" dirty="0" smtClean="0">
                <a:solidFill>
                  <a:srgbClr val="FFFFFF"/>
                </a:solidFill>
                <a:effectLst>
                  <a:outerShdw blurRad="38100" dist="38100" dir="2700000" algn="tl">
                    <a:srgbClr val="000000">
                      <a:alpha val="43137"/>
                    </a:srgbClr>
                  </a:outerShdw>
                </a:effectLst>
                <a:latin typeface="+mj-lt"/>
              </a:rPr>
              <a:t>პროექტი</a:t>
            </a:r>
            <a:endParaRPr lang="en-US" sz="1600" b="1" dirty="0">
              <a:solidFill>
                <a:srgbClr val="FFFFFF"/>
              </a:solidFill>
              <a:effectLst>
                <a:outerShdw blurRad="38100" dist="38100" dir="2700000" algn="tl">
                  <a:srgbClr val="000000">
                    <a:alpha val="43137"/>
                  </a:srgbClr>
                </a:outerShdw>
              </a:effectLst>
            </a:endParaRPr>
          </a:p>
        </p:txBody>
      </p:sp>
      <p:sp>
        <p:nvSpPr>
          <p:cNvPr id="19" name="TextBox 18"/>
          <p:cNvSpPr txBox="1"/>
          <p:nvPr/>
        </p:nvSpPr>
        <p:spPr>
          <a:xfrm>
            <a:off x="1633003" y="4112664"/>
            <a:ext cx="1219291" cy="279796"/>
          </a:xfrm>
          <a:prstGeom prst="rect">
            <a:avLst/>
          </a:prstGeom>
          <a:noFill/>
        </p:spPr>
        <p:txBody>
          <a:bodyPr wrap="square" rtlCol="0">
            <a:spAutoFit/>
          </a:bodyPr>
          <a:lstStyle/>
          <a:p>
            <a:pPr lvl="0"/>
            <a:r>
              <a:rPr lang="ka-GE" sz="1600" b="1" dirty="0" smtClean="0">
                <a:solidFill>
                  <a:srgbClr val="FFFFFF"/>
                </a:solidFill>
                <a:effectLst>
                  <a:outerShdw blurRad="38100" dist="38100" dir="2700000" algn="tl">
                    <a:srgbClr val="000000">
                      <a:alpha val="43137"/>
                    </a:srgbClr>
                  </a:outerShdw>
                </a:effectLst>
                <a:latin typeface="+mj-lt"/>
              </a:rPr>
              <a:t>მისია</a:t>
            </a:r>
            <a:endParaRPr lang="en-US" sz="1600" b="1" dirty="0">
              <a:solidFill>
                <a:srgbClr val="FFFFFF"/>
              </a:solidFill>
              <a:effectLst>
                <a:outerShdw blurRad="38100" dist="38100" dir="2700000" algn="tl">
                  <a:srgbClr val="000000">
                    <a:alpha val="43137"/>
                  </a:srgbClr>
                </a:outerShdw>
              </a:effectLst>
            </a:endParaRPr>
          </a:p>
        </p:txBody>
      </p:sp>
      <p:sp>
        <p:nvSpPr>
          <p:cNvPr id="20" name="TextBox 19"/>
          <p:cNvSpPr txBox="1"/>
          <p:nvPr/>
        </p:nvSpPr>
        <p:spPr>
          <a:xfrm>
            <a:off x="1633002" y="5410200"/>
            <a:ext cx="1508594" cy="483285"/>
          </a:xfrm>
          <a:prstGeom prst="rect">
            <a:avLst/>
          </a:prstGeom>
          <a:noFill/>
          <a:ln>
            <a:solidFill>
              <a:srgbClr val="B62C2F"/>
            </a:solidFill>
          </a:ln>
        </p:spPr>
        <p:txBody>
          <a:bodyPr wrap="square" rtlCol="0">
            <a:spAutoFit/>
          </a:bodyPr>
          <a:lstStyle/>
          <a:p>
            <a:pPr lvl="0"/>
            <a:r>
              <a:rPr lang="ka-GE" sz="1600" b="1" dirty="0">
                <a:solidFill>
                  <a:srgbClr val="FFFFFF"/>
                </a:solidFill>
                <a:effectLst>
                  <a:outerShdw blurRad="38100" dist="38100" dir="2700000" algn="tl">
                    <a:srgbClr val="000000">
                      <a:alpha val="43137"/>
                    </a:srgbClr>
                  </a:outerShdw>
                </a:effectLst>
                <a:latin typeface="+mj-lt"/>
              </a:rPr>
              <a:t>მთავარი </a:t>
            </a:r>
            <a:r>
              <a:rPr lang="ka-GE" sz="1600" b="1" dirty="0" smtClean="0">
                <a:solidFill>
                  <a:srgbClr val="FFFFFF"/>
                </a:solidFill>
                <a:effectLst>
                  <a:outerShdw blurRad="38100" dist="38100" dir="2700000" algn="tl">
                    <a:srgbClr val="000000">
                      <a:alpha val="43137"/>
                    </a:srgbClr>
                  </a:outerShdw>
                </a:effectLst>
                <a:latin typeface="+mj-lt"/>
              </a:rPr>
              <a:t>პროდუქტი</a:t>
            </a:r>
            <a:endParaRPr lang="en-US" sz="16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4301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219200"/>
            <a:ext cx="4520149" cy="609600"/>
          </a:xfrm>
        </p:spPr>
        <p:txBody>
          <a:bodyPr/>
          <a:lstStyle/>
          <a:p>
            <a:r>
              <a:rPr lang="ka-GE" sz="1800" dirty="0" smtClean="0">
                <a:solidFill>
                  <a:schemeClr val="accent2">
                    <a:lumMod val="50000"/>
                  </a:schemeClr>
                </a:solidFill>
                <a:cs typeface="Arial" pitchFamily="34" charset="0"/>
              </a:rPr>
              <a:t>ჯდესს: </a:t>
            </a:r>
            <a:r>
              <a:rPr lang="ka-GE" sz="1800" dirty="0" smtClean="0">
                <a:solidFill>
                  <a:schemeClr val="accent2">
                    <a:lumMod val="50000"/>
                  </a:schemeClr>
                </a:solidFill>
                <a:cs typeface="Arial" pitchFamily="34" charset="0"/>
              </a:rPr>
              <a:t>შექმნის ფაზები</a:t>
            </a:r>
            <a:endParaRPr lang="en-US" sz="1800" dirty="0">
              <a:solidFill>
                <a:srgbClr val="FF0000"/>
              </a:solidFill>
            </a:endParaRPr>
          </a:p>
        </p:txBody>
      </p:sp>
      <p:graphicFrame>
        <p:nvGraphicFramePr>
          <p:cNvPr id="5" name="Diagram 4" descr="Circle Arrow Process"/>
          <p:cNvGraphicFramePr/>
          <p:nvPr>
            <p:extLst>
              <p:ext uri="{D42A27DB-BD31-4B8C-83A1-F6EECF244321}">
                <p14:modId xmlns:p14="http://schemas.microsoft.com/office/powerpoint/2010/main" val="1818894956"/>
              </p:ext>
            </p:extLst>
          </p:nvPr>
        </p:nvGraphicFramePr>
        <p:xfrm>
          <a:off x="2971800" y="533400"/>
          <a:ext cx="5922264" cy="582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8934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b="1" spc="100" dirty="0">
                <a:solidFill>
                  <a:prstClr val="white"/>
                </a:solidFill>
                <a:latin typeface="Myriad Pro" pitchFamily="34" charset="0"/>
                <a:cs typeface="Calibri" pitchFamily="34" charset="0"/>
              </a:rPr>
              <a:t>ჯანმრთელობის დაცვის ერთიანი საინფორმაციო სისტემის მიზანი</a:t>
            </a:r>
          </a:p>
        </p:txBody>
      </p:sp>
      <p:sp>
        <p:nvSpPr>
          <p:cNvPr id="5" name="Rectangle 4"/>
          <p:cNvSpPr/>
          <p:nvPr/>
        </p:nvSpPr>
        <p:spPr>
          <a:xfrm>
            <a:off x="5105400" y="1205383"/>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410200" y="2574426"/>
            <a:ext cx="3505200" cy="3369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ერთიანი სტანდარტები</a:t>
            </a:r>
            <a:endParaRPr lang="ka-GE" sz="1600" b="1" dirty="0">
              <a:solidFill>
                <a:schemeClr val="bg1"/>
              </a:solidFill>
              <a:latin typeface="+mj-lt"/>
              <a:ea typeface="Times New Roman"/>
              <a:cs typeface="Arial" pitchFamily="34" charset="0"/>
            </a:endParaRPr>
          </a:p>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ინფორმაციის  გაცვლა  რეალურ დროში</a:t>
            </a:r>
          </a:p>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სარწმუნო ინფორმაცია</a:t>
            </a:r>
          </a:p>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სტატისტიკა და ანალიზი</a:t>
            </a:r>
            <a:endParaRPr lang="ka-GE" sz="1600" b="1"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სისტემის  სარგებელი</a:t>
            </a:r>
            <a:endParaRPr lang="ka-GE" sz="2000" b="1" dirty="0">
              <a:solidFill>
                <a:srgbClr val="FFC000"/>
              </a:solidFill>
              <a:latin typeface="Myriad Pro" pitchFamily="34" charset="0"/>
              <a:cs typeface="Calibri" pitchFamily="34" charset="0"/>
            </a:endParaRPr>
          </a:p>
        </p:txBody>
      </p:sp>
      <p:sp>
        <p:nvSpPr>
          <p:cNvPr id="8" name="Rectangle 7"/>
          <p:cNvSpPr/>
          <p:nvPr/>
        </p:nvSpPr>
        <p:spPr>
          <a:xfrm>
            <a:off x="285750" y="2209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9" name="TextBox 8"/>
          <p:cNvSpPr txBox="1"/>
          <p:nvPr/>
        </p:nvSpPr>
        <p:spPr>
          <a:xfrm>
            <a:off x="381002" y="2461079"/>
            <a:ext cx="4190999" cy="584775"/>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ინფორმირებული გადაწყვეტილებების მიღება</a:t>
            </a:r>
            <a:endParaRPr lang="ka-GE" sz="1600" dirty="0">
              <a:solidFill>
                <a:schemeClr val="accent2">
                  <a:lumMod val="50000"/>
                </a:schemeClr>
              </a:solidFill>
              <a:latin typeface="+mj-lt"/>
              <a:cs typeface="Arial" pitchFamily="34" charset="0"/>
            </a:endParaRPr>
          </a:p>
        </p:txBody>
      </p:sp>
      <p:sp>
        <p:nvSpPr>
          <p:cNvPr id="10" name="Rectangle 9"/>
          <p:cNvSpPr/>
          <p:nvPr/>
        </p:nvSpPr>
        <p:spPr>
          <a:xfrm>
            <a:off x="295274" y="3733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3825379"/>
            <a:ext cx="4419600" cy="1077218"/>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პროცესების სტანდარტიზაციისა და </a:t>
            </a:r>
            <a:r>
              <a:rPr lang="ka-GE" sz="1600" dirty="0" smtClean="0">
                <a:solidFill>
                  <a:schemeClr val="accent2">
                    <a:lumMod val="50000"/>
                  </a:schemeClr>
                </a:solidFill>
                <a:latin typeface="+mj-lt"/>
                <a:cs typeface="Arial" pitchFamily="34" charset="0"/>
              </a:rPr>
              <a:t>გამჭვირვალობის</a:t>
            </a:r>
            <a:r>
              <a:rPr lang="ka-GE" sz="1600" dirty="0">
                <a:solidFill>
                  <a:schemeClr val="accent2">
                    <a:lumMod val="50000"/>
                  </a:schemeClr>
                </a:solidFill>
                <a:latin typeface="+mj-lt"/>
                <a:cs typeface="Arial" pitchFamily="34" charset="0"/>
              </a:rPr>
              <a:t>, მათ შორის მომსახურების </a:t>
            </a:r>
            <a:r>
              <a:rPr lang="ka-GE" sz="1600" dirty="0" smtClean="0">
                <a:solidFill>
                  <a:schemeClr val="accent2">
                    <a:lumMod val="50000"/>
                  </a:schemeClr>
                </a:solidFill>
                <a:latin typeface="+mj-lt"/>
                <a:cs typeface="Arial" pitchFamily="34" charset="0"/>
              </a:rPr>
              <a:t>ხარისხის, უზრუნველყოფა</a:t>
            </a:r>
            <a:endParaRPr lang="ka-GE" sz="1600" dirty="0">
              <a:solidFill>
                <a:schemeClr val="accent2">
                  <a:lumMod val="50000"/>
                </a:schemeClr>
              </a:solidFill>
              <a:latin typeface="+mj-lt"/>
              <a:cs typeface="Arial" pitchFamily="34" charset="0"/>
            </a:endParaRPr>
          </a:p>
        </p:txBody>
      </p:sp>
      <p:sp>
        <p:nvSpPr>
          <p:cNvPr id="12" name="Rectangle 11"/>
          <p:cNvSpPr/>
          <p:nvPr/>
        </p:nvSpPr>
        <p:spPr>
          <a:xfrm>
            <a:off x="295275" y="5257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TextBox 12"/>
          <p:cNvSpPr txBox="1"/>
          <p:nvPr/>
        </p:nvSpPr>
        <p:spPr>
          <a:xfrm>
            <a:off x="381000" y="5509079"/>
            <a:ext cx="4267200" cy="1077218"/>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ჯანმრთელობის დაცვის პროგრამების ეფექტურობის და კონტროლის </a:t>
            </a:r>
            <a:r>
              <a:rPr lang="ka-GE" sz="1600" dirty="0" smtClean="0">
                <a:solidFill>
                  <a:schemeClr val="accent2">
                    <a:lumMod val="50000"/>
                  </a:schemeClr>
                </a:solidFill>
                <a:latin typeface="+mj-lt"/>
                <a:cs typeface="Arial" pitchFamily="34" charset="0"/>
              </a:rPr>
              <a:t>გაუმჯობესება</a:t>
            </a:r>
            <a:r>
              <a:rPr lang="en-US" sz="1600" dirty="0" smtClean="0">
                <a:solidFill>
                  <a:schemeClr val="accent2">
                    <a:lumMod val="50000"/>
                  </a:schemeClr>
                </a:solidFill>
                <a:latin typeface="+mj-lt"/>
                <a:cs typeface="Arial" pitchFamily="34" charset="0"/>
              </a:rPr>
              <a:t>, </a:t>
            </a:r>
            <a:r>
              <a:rPr lang="ka-GE" sz="1600" dirty="0">
                <a:solidFill>
                  <a:schemeClr val="accent2">
                    <a:lumMod val="50000"/>
                  </a:schemeClr>
                </a:solidFill>
                <a:latin typeface="+mj-lt"/>
                <a:cs typeface="Arial" pitchFamily="34" charset="0"/>
              </a:rPr>
              <a:t>ადმინისტრაციული </a:t>
            </a:r>
            <a:r>
              <a:rPr lang="ka-GE" sz="1600" dirty="0" smtClean="0">
                <a:solidFill>
                  <a:schemeClr val="accent2">
                    <a:lumMod val="50000"/>
                  </a:schemeClr>
                </a:solidFill>
                <a:latin typeface="+mj-lt"/>
                <a:cs typeface="Arial" pitchFamily="34" charset="0"/>
              </a:rPr>
              <a:t>ხარჯების შემცირება</a:t>
            </a:r>
            <a:endParaRPr lang="en-US" sz="1600"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val="1515525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371600"/>
            <a:ext cx="6172200" cy="5198174"/>
          </a:xfrm>
          <a:prstGeom prst="rect">
            <a:avLst/>
          </a:prstGeom>
        </p:spPr>
      </p:pic>
      <p:sp>
        <p:nvSpPr>
          <p:cNvPr id="6" name="TextBox 5"/>
          <p:cNvSpPr txBox="1"/>
          <p:nvPr/>
        </p:nvSpPr>
        <p:spPr>
          <a:xfrm>
            <a:off x="228600" y="1295400"/>
            <a:ext cx="3505200" cy="707886"/>
          </a:xfrm>
          <a:prstGeom prst="rect">
            <a:avLst/>
          </a:prstGeom>
          <a:noFill/>
        </p:spPr>
        <p:txBody>
          <a:bodyPr wrap="square" rtlCol="0">
            <a:spAutoFit/>
          </a:bodyPr>
          <a:lstStyle/>
          <a:p>
            <a:r>
              <a:rPr lang="ka-GE" sz="2000" b="1" dirty="0" smtClean="0">
                <a:solidFill>
                  <a:srgbClr val="002060"/>
                </a:solidFill>
                <a:latin typeface="Myriad Pro" pitchFamily="34" charset="0"/>
                <a:cs typeface="Arial" pitchFamily="34" charset="0"/>
              </a:rPr>
              <a:t>ჯდესს-ის სტრუქტურა და ინფორმაციული ნაკადები</a:t>
            </a:r>
            <a:endParaRPr lang="en-US" sz="20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40213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05383"/>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338483" y="254463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184,822 </a:t>
            </a:r>
            <a:r>
              <a:rPr lang="ka-GE" sz="1600" dirty="0" smtClean="0">
                <a:solidFill>
                  <a:schemeClr val="bg1"/>
                </a:solidFill>
                <a:latin typeface="+mj-lt"/>
                <a:ea typeface="Times New Roman"/>
                <a:cs typeface="Arial" pitchFamily="34" charset="0"/>
              </a:rPr>
              <a:t>მიმართვა</a:t>
            </a:r>
            <a:endParaRPr lang="ka-GE" sz="1600"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2014 წლის </a:t>
            </a:r>
            <a:r>
              <a:rPr lang="en-US" sz="2000" b="1" dirty="0" smtClean="0">
                <a:solidFill>
                  <a:srgbClr val="FFFF00"/>
                </a:solidFill>
                <a:latin typeface="Myriad Pro" pitchFamily="34" charset="0"/>
                <a:cs typeface="Calibri" pitchFamily="34" charset="0"/>
              </a:rPr>
              <a:t>22 </a:t>
            </a:r>
            <a:r>
              <a:rPr lang="ka-GE" sz="2000" b="1" dirty="0" smtClean="0">
                <a:solidFill>
                  <a:srgbClr val="C00000"/>
                </a:solidFill>
                <a:latin typeface="Myriad Pro" pitchFamily="34" charset="0"/>
                <a:cs typeface="Calibri" pitchFamily="34" charset="0"/>
              </a:rPr>
              <a:t>ოქტომბრის მდგომარეობა</a:t>
            </a:r>
            <a:endParaRPr lang="ka-GE" sz="2000" b="1" dirty="0">
              <a:solidFill>
                <a:srgbClr val="FFC000"/>
              </a:solidFill>
              <a:latin typeface="Myriad Pro" pitchFamily="34" charset="0"/>
              <a:cs typeface="Calibri" pitchFamily="34" charset="0"/>
            </a:endParaRPr>
          </a:p>
        </p:txBody>
      </p:sp>
      <p:sp>
        <p:nvSpPr>
          <p:cNvPr id="9" name="TextBox 8"/>
          <p:cNvSpPr txBox="1"/>
          <p:nvPr/>
        </p:nvSpPr>
        <p:spPr>
          <a:xfrm>
            <a:off x="381002" y="2480845"/>
            <a:ext cx="4190999"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მიმართვების ადმინისტრირების მოდული</a:t>
            </a:r>
            <a:endParaRPr lang="ka-GE" sz="1600" dirty="0">
              <a:solidFill>
                <a:schemeClr val="accent2">
                  <a:lumMod val="50000"/>
                </a:schemeClr>
              </a:solidFill>
              <a:latin typeface="+mj-lt"/>
              <a:cs typeface="Arial" pitchFamily="34" charset="0"/>
            </a:endParaRPr>
          </a:p>
        </p:txBody>
      </p:sp>
      <p:sp>
        <p:nvSpPr>
          <p:cNvPr id="11" name="TextBox 10"/>
          <p:cNvSpPr txBox="1"/>
          <p:nvPr/>
        </p:nvSpPr>
        <p:spPr>
          <a:xfrm>
            <a:off x="381000" y="3166645"/>
            <a:ext cx="44196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სამედიცინო შემთხვევების რეგისტრაციის მოდული</a:t>
            </a:r>
            <a:endParaRPr lang="ka-GE" sz="1600" dirty="0">
              <a:solidFill>
                <a:schemeClr val="accent2">
                  <a:lumMod val="50000"/>
                </a:schemeClr>
              </a:solidFill>
              <a:latin typeface="+mj-lt"/>
              <a:cs typeface="Arial" pitchFamily="34" charset="0"/>
            </a:endParaRPr>
          </a:p>
        </p:txBody>
      </p:sp>
      <p:sp>
        <p:nvSpPr>
          <p:cNvPr id="13" name="TextBox 12"/>
          <p:cNvSpPr txBox="1"/>
          <p:nvPr/>
        </p:nvSpPr>
        <p:spPr>
          <a:xfrm>
            <a:off x="381000" y="3826294"/>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ელექტრონული ანგარიშგების მოდული</a:t>
            </a:r>
            <a:endParaRPr lang="en-US" sz="1600" dirty="0">
              <a:solidFill>
                <a:schemeClr val="accent2">
                  <a:lumMod val="50000"/>
                </a:schemeClr>
              </a:solidFill>
              <a:latin typeface="+mj-lt"/>
              <a:cs typeface="Arial" pitchFamily="34" charset="0"/>
            </a:endParaRPr>
          </a:p>
        </p:txBody>
      </p:sp>
      <p:sp>
        <p:nvSpPr>
          <p:cNvPr id="14" name="TextBox 13"/>
          <p:cNvSpPr txBox="1"/>
          <p:nvPr/>
        </p:nvSpPr>
        <p:spPr>
          <a:xfrm>
            <a:off x="381000" y="4292024"/>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ჯანმრთელობის დაცვის პროგრამების ფინანსური მართვის მოდული</a:t>
            </a:r>
            <a:endParaRPr lang="en-US" sz="1600" dirty="0">
              <a:solidFill>
                <a:schemeClr val="accent2">
                  <a:lumMod val="50000"/>
                </a:schemeClr>
              </a:solidFill>
              <a:latin typeface="+mj-lt"/>
              <a:cs typeface="Arial" pitchFamily="34" charset="0"/>
            </a:endParaRPr>
          </a:p>
        </p:txBody>
      </p:sp>
      <p:sp>
        <p:nvSpPr>
          <p:cNvPr id="15" name="TextBox 14"/>
          <p:cNvSpPr txBox="1"/>
          <p:nvPr/>
        </p:nvSpPr>
        <p:spPr>
          <a:xfrm>
            <a:off x="381000" y="4977824"/>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საინფორმაციო პორტალი (</a:t>
            </a:r>
            <a:r>
              <a:rPr lang="en-US" sz="1600" dirty="0" smtClean="0">
                <a:solidFill>
                  <a:schemeClr val="accent2">
                    <a:lumMod val="50000"/>
                  </a:schemeClr>
                </a:solidFill>
                <a:latin typeface="+mj-lt"/>
                <a:cs typeface="Arial" pitchFamily="34" charset="0"/>
              </a:rPr>
              <a:t>Cloud)</a:t>
            </a:r>
            <a:endParaRPr lang="en-US" sz="1600" dirty="0">
              <a:solidFill>
                <a:schemeClr val="accent2">
                  <a:lumMod val="50000"/>
                </a:schemeClr>
              </a:solidFill>
              <a:latin typeface="+mj-lt"/>
              <a:cs typeface="Arial" pitchFamily="34" charset="0"/>
            </a:endParaRPr>
          </a:p>
        </p:txBody>
      </p:sp>
      <p:sp>
        <p:nvSpPr>
          <p:cNvPr id="16" name="TextBox 15"/>
          <p:cNvSpPr txBox="1"/>
          <p:nvPr/>
        </p:nvSpPr>
        <p:spPr>
          <a:xfrm>
            <a:off x="381000" y="5417403"/>
            <a:ext cx="4267200" cy="830997"/>
          </a:xfrm>
          <a:prstGeom prst="rect">
            <a:avLst/>
          </a:prstGeom>
          <a:noFill/>
        </p:spPr>
        <p:txBody>
          <a:bodyPr wrap="square" rtlCol="0">
            <a:spAutoFit/>
          </a:bodyPr>
          <a:lstStyle/>
          <a:p>
            <a:pPr marL="342900" indent="-342900">
              <a:buFont typeface="Wingdings" pitchFamily="2" charset="2"/>
              <a:buChar char="ü"/>
            </a:pPr>
            <a:r>
              <a:rPr lang="ka-GE" sz="1600" dirty="0" smtClean="0">
                <a:solidFill>
                  <a:srgbClr val="FF0000"/>
                </a:solidFill>
                <a:latin typeface="+mj-lt"/>
                <a:cs typeface="Arial" pitchFamily="34" charset="0"/>
              </a:rPr>
              <a:t>სამედიცინო სერვისებით მოსარგებლეთა რეგისტრაციის მოდული</a:t>
            </a:r>
            <a:endParaRPr lang="en-US" sz="1600" dirty="0">
              <a:solidFill>
                <a:srgbClr val="FF0000"/>
              </a:solidFill>
              <a:latin typeface="+mj-lt"/>
              <a:cs typeface="Arial" pitchFamily="34" charset="0"/>
            </a:endParaRPr>
          </a:p>
        </p:txBody>
      </p:sp>
      <p:sp>
        <p:nvSpPr>
          <p:cNvPr id="17" name="Content Placeholder 5"/>
          <p:cNvSpPr txBox="1">
            <a:spLocks/>
          </p:cNvSpPr>
          <p:nvPr/>
        </p:nvSpPr>
        <p:spPr>
          <a:xfrm>
            <a:off x="5334001" y="323043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1,063,317 </a:t>
            </a:r>
            <a:r>
              <a:rPr lang="ka-GE" sz="1600" dirty="0" smtClean="0">
                <a:solidFill>
                  <a:schemeClr val="bg1"/>
                </a:solidFill>
                <a:latin typeface="+mj-lt"/>
                <a:ea typeface="Times New Roman"/>
                <a:cs typeface="Arial" pitchFamily="34" charset="0"/>
              </a:rPr>
              <a:t>შემთხვევა</a:t>
            </a:r>
            <a:endParaRPr lang="ka-GE" sz="1600" dirty="0">
              <a:solidFill>
                <a:schemeClr val="bg1"/>
              </a:solidFill>
              <a:latin typeface="+mj-lt"/>
              <a:ea typeface="Times New Roman"/>
              <a:cs typeface="Arial" pitchFamily="34" charset="0"/>
            </a:endParaRPr>
          </a:p>
        </p:txBody>
      </p:sp>
      <p:sp>
        <p:nvSpPr>
          <p:cNvPr id="18" name="Content Placeholder 5"/>
          <p:cNvSpPr txBox="1">
            <a:spLocks/>
          </p:cNvSpPr>
          <p:nvPr/>
        </p:nvSpPr>
        <p:spPr>
          <a:xfrm>
            <a:off x="5334001" y="3766971"/>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37,206 </a:t>
            </a:r>
            <a:r>
              <a:rPr lang="ka-GE" sz="1600" dirty="0" smtClean="0">
                <a:solidFill>
                  <a:schemeClr val="bg1"/>
                </a:solidFill>
                <a:latin typeface="+mj-lt"/>
                <a:ea typeface="Times New Roman"/>
                <a:cs typeface="Arial" pitchFamily="34" charset="0"/>
              </a:rPr>
              <a:t>შესრულება</a:t>
            </a:r>
            <a:endParaRPr lang="ka-GE" sz="1600" dirty="0">
              <a:solidFill>
                <a:schemeClr val="bg1"/>
              </a:solidFill>
              <a:latin typeface="+mj-lt"/>
              <a:ea typeface="Times New Roman"/>
              <a:cs typeface="Arial" pitchFamily="34" charset="0"/>
            </a:endParaRPr>
          </a:p>
        </p:txBody>
      </p:sp>
      <p:sp>
        <p:nvSpPr>
          <p:cNvPr id="19" name="Content Placeholder 5"/>
          <p:cNvSpPr txBox="1">
            <a:spLocks/>
          </p:cNvSpPr>
          <p:nvPr/>
        </p:nvSpPr>
        <p:spPr>
          <a:xfrm>
            <a:off x="5334001" y="4355811"/>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289,142,147 </a:t>
            </a:r>
            <a:r>
              <a:rPr lang="ka-GE" sz="1600" dirty="0" smtClean="0">
                <a:solidFill>
                  <a:schemeClr val="bg1"/>
                </a:solidFill>
                <a:latin typeface="+mj-lt"/>
                <a:ea typeface="Times New Roman"/>
                <a:cs typeface="Arial" pitchFamily="34" charset="0"/>
              </a:rPr>
              <a:t>ლარი </a:t>
            </a:r>
            <a:endParaRPr lang="ka-GE" sz="1600" dirty="0">
              <a:solidFill>
                <a:schemeClr val="bg1"/>
              </a:solidFill>
              <a:latin typeface="+mj-lt"/>
              <a:ea typeface="Times New Roman"/>
              <a:cs typeface="Arial" pitchFamily="34" charset="0"/>
            </a:endParaRPr>
          </a:p>
        </p:txBody>
      </p:sp>
      <p:sp>
        <p:nvSpPr>
          <p:cNvPr id="20" name="Content Placeholder 5"/>
          <p:cNvSpPr txBox="1">
            <a:spLocks/>
          </p:cNvSpPr>
          <p:nvPr/>
        </p:nvSpPr>
        <p:spPr>
          <a:xfrm>
            <a:off x="5334000" y="4918501"/>
            <a:ext cx="3850342"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1763 </a:t>
            </a:r>
            <a:r>
              <a:rPr lang="ka-GE" sz="1600" dirty="0" smtClean="0">
                <a:solidFill>
                  <a:schemeClr val="bg1"/>
                </a:solidFill>
                <a:latin typeface="+mj-lt"/>
                <a:ea typeface="Times New Roman"/>
                <a:cs typeface="Arial" pitchFamily="34" charset="0"/>
              </a:rPr>
              <a:t>დაწესებულება</a:t>
            </a:r>
            <a:r>
              <a:rPr lang="ka-GE" sz="1600" b="1" dirty="0">
                <a:solidFill>
                  <a:schemeClr val="bg1"/>
                </a:solidFill>
                <a:latin typeface="+mj-lt"/>
                <a:ea typeface="Times New Roman"/>
                <a:cs typeface="Arial" pitchFamily="34" charset="0"/>
              </a:rPr>
              <a:t> </a:t>
            </a:r>
            <a:r>
              <a:rPr lang="ka-GE" sz="1600" b="1" dirty="0" smtClean="0">
                <a:solidFill>
                  <a:schemeClr val="bg1"/>
                </a:solidFill>
                <a:latin typeface="+mj-lt"/>
                <a:ea typeface="Times New Roman"/>
                <a:cs typeface="Arial" pitchFamily="34" charset="0"/>
              </a:rPr>
              <a:t>/ 494,842 </a:t>
            </a:r>
            <a:r>
              <a:rPr lang="ka-GE" sz="1600" dirty="0" smtClean="0">
                <a:solidFill>
                  <a:srgbClr val="FFFF00"/>
                </a:solidFill>
                <a:latin typeface="+mj-lt"/>
                <a:ea typeface="Times New Roman"/>
                <a:cs typeface="Arial" pitchFamily="34" charset="0"/>
              </a:rPr>
              <a:t>ლარი</a:t>
            </a:r>
            <a:endParaRPr lang="ka-GE" sz="1600" dirty="0">
              <a:solidFill>
                <a:srgbClr val="FFFF00"/>
              </a:solidFill>
              <a:latin typeface="+mj-lt"/>
              <a:ea typeface="Times New Roman"/>
              <a:cs typeface="Arial" pitchFamily="34" charset="0"/>
            </a:endParaRPr>
          </a:p>
        </p:txBody>
      </p:sp>
      <p:sp>
        <p:nvSpPr>
          <p:cNvPr id="21" name="Content Placeholder 5"/>
          <p:cNvSpPr txBox="1">
            <a:spLocks/>
          </p:cNvSpPr>
          <p:nvPr/>
        </p:nvSpPr>
        <p:spPr>
          <a:xfrm>
            <a:off x="5325036" y="5477324"/>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rgbClr val="FFFF00"/>
                </a:solidFill>
                <a:latin typeface="+mj-lt"/>
                <a:ea typeface="Times New Roman"/>
                <a:cs typeface="Arial" pitchFamily="34" charset="0"/>
              </a:rPr>
              <a:t>4,135,287 </a:t>
            </a:r>
            <a:r>
              <a:rPr lang="ka-GE" sz="1600" dirty="0" smtClean="0">
                <a:solidFill>
                  <a:srgbClr val="FFFF00"/>
                </a:solidFill>
                <a:latin typeface="+mj-lt"/>
                <a:ea typeface="Times New Roman"/>
                <a:cs typeface="Arial" pitchFamily="34" charset="0"/>
              </a:rPr>
              <a:t>ბენეფიციარი</a:t>
            </a:r>
            <a:r>
              <a:rPr lang="ka-GE" sz="1600" b="1" dirty="0" smtClean="0">
                <a:solidFill>
                  <a:srgbClr val="FFFF00"/>
                </a:solidFill>
                <a:latin typeface="+mj-lt"/>
                <a:ea typeface="Times New Roman"/>
                <a:cs typeface="Arial" pitchFamily="34" charset="0"/>
              </a:rPr>
              <a:t> </a:t>
            </a:r>
            <a:r>
              <a:rPr lang="ka-GE" sz="1600" dirty="0" smtClean="0">
                <a:solidFill>
                  <a:srgbClr val="FFFF00"/>
                </a:solidFill>
                <a:latin typeface="+mj-lt"/>
                <a:ea typeface="Times New Roman"/>
                <a:cs typeface="Arial" pitchFamily="34" charset="0"/>
              </a:rPr>
              <a:t>სხვადასხვა</a:t>
            </a:r>
            <a:r>
              <a:rPr lang="ka-GE" sz="1600" b="1" dirty="0" smtClean="0">
                <a:solidFill>
                  <a:srgbClr val="FFFF00"/>
                </a:solidFill>
                <a:latin typeface="+mj-lt"/>
                <a:ea typeface="Times New Roman"/>
                <a:cs typeface="Arial" pitchFamily="34" charset="0"/>
              </a:rPr>
              <a:t> </a:t>
            </a:r>
            <a:r>
              <a:rPr lang="ka-GE" sz="1600" dirty="0" smtClean="0">
                <a:solidFill>
                  <a:srgbClr val="FFFF00"/>
                </a:solidFill>
                <a:latin typeface="+mj-lt"/>
                <a:ea typeface="Times New Roman"/>
                <a:cs typeface="Arial" pitchFamily="34" charset="0"/>
              </a:rPr>
              <a:t>კომპონენტში</a:t>
            </a:r>
            <a:endParaRPr lang="ka-GE" sz="1600" dirty="0">
              <a:solidFill>
                <a:srgbClr val="FFFF00"/>
              </a:solidFill>
              <a:latin typeface="+mj-lt"/>
              <a:ea typeface="Times New Roman"/>
              <a:cs typeface="Arial" pitchFamily="34" charset="0"/>
            </a:endParaRPr>
          </a:p>
        </p:txBody>
      </p:sp>
    </p:spTree>
    <p:extLst>
      <p:ext uri="{BB962C8B-B14F-4D97-AF65-F5344CB8AC3E}">
        <p14:creationId xmlns:p14="http://schemas.microsoft.com/office/powerpoint/2010/main" val="3328934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HSSP ppt template_geo">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S102901024">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20725</TotalTime>
  <Words>1078</Words>
  <Application>Microsoft Office PowerPoint</Application>
  <PresentationFormat>On-screen Show (4:3)</PresentationFormat>
  <Paragraphs>308</Paragraphs>
  <Slides>27</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Arial</vt:lpstr>
      <vt:lpstr>Calibri</vt:lpstr>
      <vt:lpstr>Franklin Gothic Medium</vt:lpstr>
      <vt:lpstr>KA_LITERATURULI</vt:lpstr>
      <vt:lpstr>KA_LITERATURULI_MT</vt:lpstr>
      <vt:lpstr>Myriad Pro</vt:lpstr>
      <vt:lpstr>Sylfaen</vt:lpstr>
      <vt:lpstr>Times</vt:lpstr>
      <vt:lpstr>Times New Roman</vt:lpstr>
      <vt:lpstr>Verdana</vt:lpstr>
      <vt:lpstr>Wingdings</vt:lpstr>
      <vt:lpstr>HSSP ppt template_geo</vt:lpstr>
      <vt:lpstr>3_TS102901024</vt:lpstr>
      <vt:lpstr>ჯანმრთელობის დაცვის  ერთიანი საინფორმაციო  სისტემა</vt:lpstr>
      <vt:lpstr>შეხვედრის მიზანი</vt:lpstr>
      <vt:lpstr>პრეზენტაციის თემები</vt:lpstr>
      <vt:lpstr>PowerPoint Presentation</vt:lpstr>
      <vt:lpstr>PowerPoint Presentation</vt:lpstr>
      <vt:lpstr>ჯდესს: შექმნის ფაზები</vt:lpstr>
      <vt:lpstr>PowerPoint Presentation</vt:lpstr>
      <vt:lpstr>PowerPoint Presentation</vt:lpstr>
      <vt:lpstr>PowerPoint Presentation</vt:lpstr>
      <vt:lpstr>PowerPoint Presentation</vt:lpstr>
      <vt:lpstr>ჯდესს: ჩართული მხარეები</vt:lpstr>
      <vt:lpstr>PowerPoint Presentation</vt:lpstr>
      <vt:lpstr>PowerPoint Presentation</vt:lpstr>
      <vt:lpstr>PowerPoint Presentation</vt:lpstr>
      <vt:lpstr>PowerPoint Presentation</vt:lpstr>
      <vt:lpstr>სცენარი - I საკადრო და ფინანსური რესურსი</vt:lpstr>
      <vt:lpstr>PowerPoint Presentation</vt:lpstr>
      <vt:lpstr>სცენარი - II საკადრო და ფინანსური რესურსი</vt:lpstr>
      <vt:lpstr>PowerPoint Presentation</vt:lpstr>
      <vt:lpstr>სცენარი - III საკადრო და ფინანსური რესურსი</vt:lpstr>
      <vt:lpstr>გადაბარების პროცესის შესაძლო სირთულეები</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Teona</dc:creator>
  <cp:lastModifiedBy>Alexander TURDZILADZE</cp:lastModifiedBy>
  <cp:revision>185</cp:revision>
  <cp:lastPrinted>2013-09-13T07:37:16Z</cp:lastPrinted>
  <dcterms:created xsi:type="dcterms:W3CDTF">2006-08-16T00:00:00Z</dcterms:created>
  <dcterms:modified xsi:type="dcterms:W3CDTF">2014-10-30T08:21:43Z</dcterms:modified>
</cp:coreProperties>
</file>